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y="6858000" cx="9144000"/>
  <p:notesSz cx="6858000" cy="9144000"/>
  <p:embeddedFontLst>
    <p:embeddedFont>
      <p:font typeface="Economica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143">
          <p15:clr>
            <a:srgbClr val="A4A3A4"/>
          </p15:clr>
        </p15:guide>
        <p15:guide id="3" pos="2948">
          <p15:clr>
            <a:srgbClr val="9AA0A6"/>
          </p15:clr>
        </p15:guide>
        <p15:guide id="4" pos="5533">
          <p15:clr>
            <a:srgbClr val="9AA0A6"/>
          </p15:clr>
        </p15:guide>
        <p15:guide id="5" orient="horz" pos="4093">
          <p15:clr>
            <a:srgbClr val="9AA0A6"/>
          </p15:clr>
        </p15:guide>
        <p15:guide id="6" orient="horz" pos="102">
          <p15:clr>
            <a:srgbClr val="9AA0A6"/>
          </p15:clr>
        </p15:guide>
        <p15:guide id="7" orient="horz" pos="108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143"/>
        <p:guide pos="2948"/>
        <p:guide pos="5533"/>
        <p:guide pos="4093" orient="horz"/>
        <p:guide pos="102" orient="horz"/>
        <p:guide pos="1081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Economica-bold.fntdata"/><Relationship Id="rId63" Type="http://schemas.openxmlformats.org/officeDocument/2006/relationships/font" Target="fonts/Economica-regular.fntdata"/><Relationship Id="rId22" Type="http://schemas.openxmlformats.org/officeDocument/2006/relationships/slide" Target="slides/slide17.xml"/><Relationship Id="rId66" Type="http://schemas.openxmlformats.org/officeDocument/2006/relationships/font" Target="fonts/Economica-boldItalic.fntdata"/><Relationship Id="rId21" Type="http://schemas.openxmlformats.org/officeDocument/2006/relationships/slide" Target="slides/slide16.xml"/><Relationship Id="rId65" Type="http://schemas.openxmlformats.org/officeDocument/2006/relationships/font" Target="fonts/Economica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3b2228b3c7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3b2228b3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c5f978d6cb_12_9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c5f978d6cb_1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c5f978d6cb_12_13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c5f978d6cb_12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c9f35c8be6_0_5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c9f35c8be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c5f978d6cb_3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c5f978d6c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c9f35c8be6_0_5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c9f35c8be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c9f35c8be6_0_6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c9f35c8be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c9f35c8be6_0_6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c9f35c8be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c9f35c8be6_0_7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c9f35c8be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c9f35c8be6_0_9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c9f35c8be6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c9f35c8be6_0_8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c9f35c8be6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2946b234a0_0_14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2946b234a0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c9f35c8be6_0_8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c9f35c8be6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c9f35c8be6_0_9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c9f35c8be6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c9f35c8be6_0_31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c9f35c8be6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c9f35c8be6_0_10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c9f35c8be6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c9f35c8be6_0_10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c9f35c8be6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c9f35c8be6_0_32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c9f35c8be6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c9f35c8be6_0_11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c9f35c8be6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c9f35c8be6_0_11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c9f35c8be6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c9f35c8be6_0_12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c9f35c8be6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c9f35c8be6_0_13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c9f35c8be6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c9f35c8be6_0_2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c9f35c8be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c9f35c8be6_0_13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c9f35c8be6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c9f35c8be6_0_14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c9f35c8be6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c9f35c8be6_0_1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c9f35c8be6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c9f35c8be6_0_15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c9f35c8be6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c9f35c8be6_0_16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c9f35c8be6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c9f35c8be6_0_16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c9f35c8be6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c9f35c8be6_0_33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c9f35c8be6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c9f35c8be6_0_34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c9f35c8be6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c9f35c8be6_0_17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c9f35c8be6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c672c404f1_0_3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c672c404f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2946b234a0_0_14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2946b234a0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c672c404f1_0_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c672c404f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c9f35c8be6_0_18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c9f35c8be6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c9f35c8be6_0_35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c9f35c8be6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c9f35c8be6_0_18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c9f35c8be6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c9f35c8be6_0_19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c9f35c8be6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c672c404f1_0_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c672c404f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c9f35c8be6_0_20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c9f35c8be6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c672c404f1_0_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c672c404f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c9f35c8be6_0_2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c9f35c8be6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c672c404f1_0_4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c672c404f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c9f35c8be6_0_4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c9f35c8be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c672c404f1_0_2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c672c404f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c9f35c8be6_0_22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c9f35c8be6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c672c404f1_0_2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c672c404f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c9f35c8be6_0_36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c9f35c8be6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c672c404f1_0_6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c672c404f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c9f35c8be6_0_23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c9f35c8be6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c9f35c8be6_0_23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c9f35c8be6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c9f35c8be6_0_24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c9f35c8be6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37a35e4fc0_0_2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37a35e4fc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c9f35c8be6_0_4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c9f35c8be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c9f35c8be6_0_3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c9f35c8be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c9f35c8be6_0_27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c9f35c8be6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Índice de apartados">
  <p:cSld name="CUSTOM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150" y="562467"/>
            <a:ext cx="8769600" cy="5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joszamama/qatar-wc-predictor" TargetMode="External"/><Relationship Id="rId4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hyperlink" Target="https://www.kaggle.com/datasets/brenda89/fifa-world-cup-2022" TargetMode="External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32975" y="184925"/>
            <a:ext cx="7260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Economica"/>
                <a:ea typeface="Economica"/>
                <a:cs typeface="Economica"/>
                <a:sym typeface="Economica"/>
              </a:rPr>
              <a:t>Máster en Ingeniería Software - Cloud, Datos y Gestión TI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Economica"/>
                <a:ea typeface="Economica"/>
                <a:cs typeface="Economica"/>
                <a:sym typeface="Economica"/>
              </a:rPr>
              <a:t>Fundamentos de Ingeniería de Datos (FID)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7" name="Google Shape;57;p14"/>
          <p:cNvSpPr txBox="1"/>
          <p:nvPr/>
        </p:nvSpPr>
        <p:spPr>
          <a:xfrm>
            <a:off x="232975" y="2174875"/>
            <a:ext cx="8550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8" name="Google Shape;58;p14"/>
          <p:cNvSpPr txBox="1"/>
          <p:nvPr/>
        </p:nvSpPr>
        <p:spPr>
          <a:xfrm>
            <a:off x="232975" y="2639200"/>
            <a:ext cx="8550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latin typeface="Economica"/>
                <a:ea typeface="Economica"/>
                <a:cs typeface="Economica"/>
                <a:sym typeface="Economica"/>
              </a:rPr>
              <a:t>Análisis y predicción de resultados del Mundial de Fútbol de Catar 2022</a:t>
            </a:r>
            <a:endParaRPr b="1" sz="35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561" y="4963500"/>
            <a:ext cx="2673766" cy="157449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/>
        </p:nvSpPr>
        <p:spPr>
          <a:xfrm>
            <a:off x="3134275" y="4641475"/>
            <a:ext cx="5649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Economica"/>
                <a:ea typeface="Economica"/>
                <a:cs typeface="Economica"/>
                <a:sym typeface="Economica"/>
              </a:rPr>
              <a:t>Carlos Núñez Arenas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Economica"/>
                <a:ea typeface="Economica"/>
                <a:cs typeface="Economica"/>
                <a:sym typeface="Economica"/>
              </a:rPr>
              <a:t>Mariano Manuel Torrado Sánchez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Economica"/>
                <a:ea typeface="Economica"/>
                <a:cs typeface="Economica"/>
                <a:sym typeface="Economica"/>
              </a:rPr>
              <a:t>Alejandro Santisteban Corchos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Economica"/>
                <a:ea typeface="Economica"/>
                <a:cs typeface="Economica"/>
                <a:sym typeface="Economica"/>
              </a:rPr>
              <a:t>José Antonio Zamudio Amaya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/>
        </p:nvSpPr>
        <p:spPr>
          <a:xfrm>
            <a:off x="227125" y="161575"/>
            <a:ext cx="8556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Economica"/>
                <a:ea typeface="Economica"/>
                <a:cs typeface="Economica"/>
                <a:sym typeface="Economica"/>
              </a:rPr>
              <a:t>2. Contexto del problema</a:t>
            </a:r>
            <a:endParaRPr b="1" sz="4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Economica"/>
                <a:ea typeface="Economica"/>
                <a:cs typeface="Economica"/>
                <a:sym typeface="Economica"/>
              </a:rPr>
              <a:t>Correlación de atributos</a:t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32" name="Google Shape;132;p23"/>
          <p:cNvSpPr/>
          <p:nvPr/>
        </p:nvSpPr>
        <p:spPr>
          <a:xfrm>
            <a:off x="7487725" y="5991350"/>
            <a:ext cx="1296300" cy="5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06 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- 31</a:t>
            </a:r>
            <a:endParaRPr b="1" sz="3000">
              <a:latin typeface="Economica"/>
              <a:ea typeface="Economica"/>
              <a:cs typeface="Economica"/>
              <a:sym typeface="Economica"/>
            </a:endParaRPr>
          </a:p>
        </p:txBody>
      </p:sp>
      <p:grpSp>
        <p:nvGrpSpPr>
          <p:cNvPr id="133" name="Google Shape;133;p23"/>
          <p:cNvGrpSpPr/>
          <p:nvPr/>
        </p:nvGrpSpPr>
        <p:grpSpPr>
          <a:xfrm>
            <a:off x="4886616" y="1908766"/>
            <a:ext cx="3974523" cy="3569583"/>
            <a:chOff x="4886541" y="1715979"/>
            <a:chExt cx="3974523" cy="3569583"/>
          </a:xfrm>
        </p:grpSpPr>
        <p:pic>
          <p:nvPicPr>
            <p:cNvPr id="134" name="Google Shape;134;p23"/>
            <p:cNvPicPr preferRelativeResize="0"/>
            <p:nvPr/>
          </p:nvPicPr>
          <p:blipFill rotWithShape="1">
            <a:blip r:embed="rId3">
              <a:alphaModFix/>
            </a:blip>
            <a:srcRect b="0" l="35529" r="0" t="24625"/>
            <a:stretch/>
          </p:blipFill>
          <p:spPr>
            <a:xfrm>
              <a:off x="5763025" y="2792987"/>
              <a:ext cx="3098040" cy="24925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5" name="Google Shape;135;p23"/>
            <p:cNvGrpSpPr/>
            <p:nvPr/>
          </p:nvGrpSpPr>
          <p:grpSpPr>
            <a:xfrm>
              <a:off x="5763024" y="1715979"/>
              <a:ext cx="3084188" cy="1077000"/>
              <a:chOff x="1482699" y="1715979"/>
              <a:chExt cx="3084188" cy="1077000"/>
            </a:xfrm>
          </p:grpSpPr>
          <p:sp>
            <p:nvSpPr>
              <p:cNvPr id="136" name="Google Shape;136;p23"/>
              <p:cNvSpPr txBox="1"/>
              <p:nvPr/>
            </p:nvSpPr>
            <p:spPr>
              <a:xfrm rot="-2886476">
                <a:off x="1450941" y="2054358"/>
                <a:ext cx="1087716" cy="4002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>
                    <a:latin typeface="Economica"/>
                    <a:ea typeface="Economica"/>
                    <a:cs typeface="Economica"/>
                    <a:sym typeface="Economica"/>
                  </a:rPr>
                  <a:t>home_score</a:t>
                </a:r>
                <a:endParaRPr sz="900">
                  <a:latin typeface="Economica"/>
                  <a:ea typeface="Economica"/>
                  <a:cs typeface="Economica"/>
                  <a:sym typeface="Economica"/>
                </a:endParaRPr>
              </a:p>
            </p:txBody>
          </p:sp>
          <p:sp>
            <p:nvSpPr>
              <p:cNvPr id="137" name="Google Shape;137;p23"/>
              <p:cNvSpPr txBox="1"/>
              <p:nvPr/>
            </p:nvSpPr>
            <p:spPr>
              <a:xfrm rot="-2886476">
                <a:off x="1976129" y="2054358"/>
                <a:ext cx="1087716" cy="4002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>
                    <a:latin typeface="Economica"/>
                    <a:ea typeface="Economica"/>
                    <a:cs typeface="Economica"/>
                    <a:sym typeface="Economica"/>
                  </a:rPr>
                  <a:t>away_score</a:t>
                </a:r>
                <a:endParaRPr sz="900">
                  <a:latin typeface="Economica"/>
                  <a:ea typeface="Economica"/>
                  <a:cs typeface="Economica"/>
                  <a:sym typeface="Economica"/>
                </a:endParaRPr>
              </a:p>
            </p:txBody>
          </p:sp>
          <p:sp>
            <p:nvSpPr>
              <p:cNvPr id="138" name="Google Shape;138;p23"/>
              <p:cNvSpPr txBox="1"/>
              <p:nvPr/>
            </p:nvSpPr>
            <p:spPr>
              <a:xfrm rot="-2886476">
                <a:off x="2535316" y="2054358"/>
                <a:ext cx="1087716" cy="4002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>
                    <a:latin typeface="Economica"/>
                    <a:ea typeface="Economica"/>
                    <a:cs typeface="Economica"/>
                    <a:sym typeface="Economica"/>
                  </a:rPr>
                  <a:t>city</a:t>
                </a:r>
                <a:endParaRPr sz="900">
                  <a:latin typeface="Economica"/>
                  <a:ea typeface="Economica"/>
                  <a:cs typeface="Economica"/>
                  <a:sym typeface="Economica"/>
                </a:endParaRPr>
              </a:p>
            </p:txBody>
          </p:sp>
          <p:sp>
            <p:nvSpPr>
              <p:cNvPr id="139" name="Google Shape;139;p23"/>
              <p:cNvSpPr txBox="1"/>
              <p:nvPr/>
            </p:nvSpPr>
            <p:spPr>
              <a:xfrm rot="-2886476">
                <a:off x="3014116" y="2054358"/>
                <a:ext cx="1087716" cy="4002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>
                    <a:latin typeface="Economica"/>
                    <a:ea typeface="Economica"/>
                    <a:cs typeface="Economica"/>
                    <a:sym typeface="Economica"/>
                  </a:rPr>
                  <a:t>country</a:t>
                </a:r>
                <a:endParaRPr sz="900">
                  <a:latin typeface="Economica"/>
                  <a:ea typeface="Economica"/>
                  <a:cs typeface="Economica"/>
                  <a:sym typeface="Economica"/>
                </a:endParaRPr>
              </a:p>
            </p:txBody>
          </p:sp>
          <p:sp>
            <p:nvSpPr>
              <p:cNvPr id="140" name="Google Shape;140;p23"/>
              <p:cNvSpPr txBox="1"/>
              <p:nvPr/>
            </p:nvSpPr>
            <p:spPr>
              <a:xfrm rot="-2886476">
                <a:off x="3510929" y="2054358"/>
                <a:ext cx="1087716" cy="4002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>
                    <a:latin typeface="Economica"/>
                    <a:ea typeface="Economica"/>
                    <a:cs typeface="Economica"/>
                    <a:sym typeface="Economica"/>
                  </a:rPr>
                  <a:t>result</a:t>
                </a:r>
                <a:endParaRPr sz="900">
                  <a:latin typeface="Economica"/>
                  <a:ea typeface="Economica"/>
                  <a:cs typeface="Economica"/>
                  <a:sym typeface="Economica"/>
                </a:endParaRPr>
              </a:p>
            </p:txBody>
          </p:sp>
        </p:grpSp>
        <p:grpSp>
          <p:nvGrpSpPr>
            <p:cNvPr id="141" name="Google Shape;141;p23"/>
            <p:cNvGrpSpPr/>
            <p:nvPr/>
          </p:nvGrpSpPr>
          <p:grpSpPr>
            <a:xfrm>
              <a:off x="4886541" y="2838618"/>
              <a:ext cx="1498650" cy="2331625"/>
              <a:chOff x="4886541" y="2838618"/>
              <a:chExt cx="1498650" cy="2331625"/>
            </a:xfrm>
          </p:grpSpPr>
          <p:sp>
            <p:nvSpPr>
              <p:cNvPr id="142" name="Google Shape;142;p23"/>
              <p:cNvSpPr txBox="1"/>
              <p:nvPr/>
            </p:nvSpPr>
            <p:spPr>
              <a:xfrm rot="-948">
                <a:off x="4886541" y="2838768"/>
                <a:ext cx="10878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>
                    <a:latin typeface="Economica"/>
                    <a:ea typeface="Economica"/>
                    <a:cs typeface="Economica"/>
                    <a:sym typeface="Economica"/>
                  </a:rPr>
                  <a:t>home_score</a:t>
                </a:r>
                <a:endParaRPr sz="900">
                  <a:latin typeface="Economica"/>
                  <a:ea typeface="Economica"/>
                  <a:cs typeface="Economica"/>
                  <a:sym typeface="Economica"/>
                </a:endParaRPr>
              </a:p>
            </p:txBody>
          </p:sp>
          <p:sp>
            <p:nvSpPr>
              <p:cNvPr id="143" name="Google Shape;143;p23"/>
              <p:cNvSpPr txBox="1"/>
              <p:nvPr/>
            </p:nvSpPr>
            <p:spPr>
              <a:xfrm rot="-948">
                <a:off x="4886541" y="3328293"/>
                <a:ext cx="10878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>
                    <a:latin typeface="Economica"/>
                    <a:ea typeface="Economica"/>
                    <a:cs typeface="Economica"/>
                    <a:sym typeface="Economica"/>
                  </a:rPr>
                  <a:t>away_score</a:t>
                </a:r>
                <a:endParaRPr sz="900">
                  <a:latin typeface="Economica"/>
                  <a:ea typeface="Economica"/>
                  <a:cs typeface="Economica"/>
                  <a:sym typeface="Economica"/>
                </a:endParaRPr>
              </a:p>
            </p:txBody>
          </p:sp>
          <p:sp>
            <p:nvSpPr>
              <p:cNvPr id="144" name="Google Shape;144;p23"/>
              <p:cNvSpPr txBox="1"/>
              <p:nvPr/>
            </p:nvSpPr>
            <p:spPr>
              <a:xfrm rot="-948">
                <a:off x="5297391" y="3785793"/>
                <a:ext cx="10878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>
                    <a:latin typeface="Economica"/>
                    <a:ea typeface="Economica"/>
                    <a:cs typeface="Economica"/>
                    <a:sym typeface="Economica"/>
                  </a:rPr>
                  <a:t>city</a:t>
                </a:r>
                <a:endParaRPr sz="900">
                  <a:latin typeface="Economica"/>
                  <a:ea typeface="Economica"/>
                  <a:cs typeface="Economica"/>
                  <a:sym typeface="Economica"/>
                </a:endParaRPr>
              </a:p>
            </p:txBody>
          </p:sp>
          <p:sp>
            <p:nvSpPr>
              <p:cNvPr id="145" name="Google Shape;145;p23"/>
              <p:cNvSpPr txBox="1"/>
              <p:nvPr/>
            </p:nvSpPr>
            <p:spPr>
              <a:xfrm rot="-948">
                <a:off x="5128841" y="4263943"/>
                <a:ext cx="10878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>
                    <a:latin typeface="Economica"/>
                    <a:ea typeface="Economica"/>
                    <a:cs typeface="Economica"/>
                    <a:sym typeface="Economica"/>
                  </a:rPr>
                  <a:t>country</a:t>
                </a:r>
                <a:endParaRPr sz="900">
                  <a:latin typeface="Economica"/>
                  <a:ea typeface="Economica"/>
                  <a:cs typeface="Economica"/>
                  <a:sym typeface="Economica"/>
                </a:endParaRPr>
              </a:p>
            </p:txBody>
          </p:sp>
          <p:sp>
            <p:nvSpPr>
              <p:cNvPr id="146" name="Google Shape;146;p23"/>
              <p:cNvSpPr txBox="1"/>
              <p:nvPr/>
            </p:nvSpPr>
            <p:spPr>
              <a:xfrm rot="-948">
                <a:off x="5200391" y="4769893"/>
                <a:ext cx="10878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>
                    <a:latin typeface="Economica"/>
                    <a:ea typeface="Economica"/>
                    <a:cs typeface="Economica"/>
                    <a:sym typeface="Economica"/>
                  </a:rPr>
                  <a:t>result</a:t>
                </a:r>
                <a:endParaRPr sz="900">
                  <a:latin typeface="Economica"/>
                  <a:ea typeface="Economica"/>
                  <a:cs typeface="Economica"/>
                  <a:sym typeface="Economica"/>
                </a:endParaRPr>
              </a:p>
            </p:txBody>
          </p:sp>
        </p:grpSp>
      </p:grpSp>
      <p:grpSp>
        <p:nvGrpSpPr>
          <p:cNvPr id="147" name="Google Shape;147;p23"/>
          <p:cNvGrpSpPr/>
          <p:nvPr/>
        </p:nvGrpSpPr>
        <p:grpSpPr>
          <a:xfrm>
            <a:off x="570866" y="1500779"/>
            <a:ext cx="4190759" cy="3889796"/>
            <a:chOff x="570866" y="1715979"/>
            <a:chExt cx="4190759" cy="3889796"/>
          </a:xfrm>
        </p:grpSpPr>
        <p:pic>
          <p:nvPicPr>
            <p:cNvPr id="148" name="Google Shape;148;p23"/>
            <p:cNvPicPr preferRelativeResize="0"/>
            <p:nvPr/>
          </p:nvPicPr>
          <p:blipFill rotWithShape="1">
            <a:blip r:embed="rId4">
              <a:alphaModFix/>
            </a:blip>
            <a:srcRect b="0" l="34570" r="6785" t="20140"/>
            <a:stretch/>
          </p:blipFill>
          <p:spPr>
            <a:xfrm>
              <a:off x="1527500" y="2717925"/>
              <a:ext cx="3234125" cy="28878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9" name="Google Shape;149;p23"/>
            <p:cNvGrpSpPr/>
            <p:nvPr/>
          </p:nvGrpSpPr>
          <p:grpSpPr>
            <a:xfrm>
              <a:off x="1482699" y="1715979"/>
              <a:ext cx="3084188" cy="1077000"/>
              <a:chOff x="1482699" y="1715979"/>
              <a:chExt cx="3084188" cy="1077000"/>
            </a:xfrm>
          </p:grpSpPr>
          <p:sp>
            <p:nvSpPr>
              <p:cNvPr id="150" name="Google Shape;150;p23"/>
              <p:cNvSpPr txBox="1"/>
              <p:nvPr/>
            </p:nvSpPr>
            <p:spPr>
              <a:xfrm rot="-2886476">
                <a:off x="1450941" y="2054358"/>
                <a:ext cx="1087716" cy="4002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>
                    <a:latin typeface="Economica"/>
                    <a:ea typeface="Economica"/>
                    <a:cs typeface="Economica"/>
                    <a:sym typeface="Economica"/>
                  </a:rPr>
                  <a:t>home_score</a:t>
                </a:r>
                <a:endParaRPr sz="900">
                  <a:latin typeface="Economica"/>
                  <a:ea typeface="Economica"/>
                  <a:cs typeface="Economica"/>
                  <a:sym typeface="Economica"/>
                </a:endParaRPr>
              </a:p>
            </p:txBody>
          </p:sp>
          <p:sp>
            <p:nvSpPr>
              <p:cNvPr id="151" name="Google Shape;151;p23"/>
              <p:cNvSpPr txBox="1"/>
              <p:nvPr/>
            </p:nvSpPr>
            <p:spPr>
              <a:xfrm rot="-2886476">
                <a:off x="1866741" y="2054358"/>
                <a:ext cx="1087716" cy="4002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>
                    <a:latin typeface="Economica"/>
                    <a:ea typeface="Economica"/>
                    <a:cs typeface="Economica"/>
                    <a:sym typeface="Economica"/>
                  </a:rPr>
                  <a:t>away_score</a:t>
                </a:r>
                <a:endParaRPr sz="900">
                  <a:latin typeface="Economica"/>
                  <a:ea typeface="Economica"/>
                  <a:cs typeface="Economica"/>
                  <a:sym typeface="Economica"/>
                </a:endParaRPr>
              </a:p>
            </p:txBody>
          </p:sp>
          <p:sp>
            <p:nvSpPr>
              <p:cNvPr id="152" name="Google Shape;152;p23"/>
              <p:cNvSpPr txBox="1"/>
              <p:nvPr/>
            </p:nvSpPr>
            <p:spPr>
              <a:xfrm rot="-2886476">
                <a:off x="2672266" y="2054358"/>
                <a:ext cx="1087716" cy="4002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>
                    <a:latin typeface="Economica"/>
                    <a:ea typeface="Economica"/>
                    <a:cs typeface="Economica"/>
                    <a:sym typeface="Economica"/>
                  </a:rPr>
                  <a:t>city</a:t>
                </a:r>
                <a:endParaRPr sz="900">
                  <a:latin typeface="Economica"/>
                  <a:ea typeface="Economica"/>
                  <a:cs typeface="Economica"/>
                  <a:sym typeface="Economica"/>
                </a:endParaRPr>
              </a:p>
            </p:txBody>
          </p:sp>
          <p:sp>
            <p:nvSpPr>
              <p:cNvPr id="153" name="Google Shape;153;p23"/>
              <p:cNvSpPr txBox="1"/>
              <p:nvPr/>
            </p:nvSpPr>
            <p:spPr>
              <a:xfrm rot="-2886476">
                <a:off x="3014116" y="2054358"/>
                <a:ext cx="1087716" cy="4002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>
                    <a:latin typeface="Economica"/>
                    <a:ea typeface="Economica"/>
                    <a:cs typeface="Economica"/>
                    <a:sym typeface="Economica"/>
                  </a:rPr>
                  <a:t>country</a:t>
                </a:r>
                <a:endParaRPr sz="900">
                  <a:latin typeface="Economica"/>
                  <a:ea typeface="Economica"/>
                  <a:cs typeface="Economica"/>
                  <a:sym typeface="Economica"/>
                </a:endParaRPr>
              </a:p>
            </p:txBody>
          </p:sp>
          <p:sp>
            <p:nvSpPr>
              <p:cNvPr id="154" name="Google Shape;154;p23"/>
              <p:cNvSpPr txBox="1"/>
              <p:nvPr/>
            </p:nvSpPr>
            <p:spPr>
              <a:xfrm rot="-2886476">
                <a:off x="3510929" y="2054358"/>
                <a:ext cx="1087716" cy="4002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>
                    <a:latin typeface="Economica"/>
                    <a:ea typeface="Economica"/>
                    <a:cs typeface="Economica"/>
                    <a:sym typeface="Economica"/>
                  </a:rPr>
                  <a:t>result</a:t>
                </a:r>
                <a:endParaRPr sz="900">
                  <a:latin typeface="Economica"/>
                  <a:ea typeface="Economica"/>
                  <a:cs typeface="Economica"/>
                  <a:sym typeface="Economica"/>
                </a:endParaRPr>
              </a:p>
            </p:txBody>
          </p:sp>
          <p:sp>
            <p:nvSpPr>
              <p:cNvPr id="155" name="Google Shape;155;p23"/>
              <p:cNvSpPr txBox="1"/>
              <p:nvPr/>
            </p:nvSpPr>
            <p:spPr>
              <a:xfrm rot="-2886476">
                <a:off x="2271991" y="2054358"/>
                <a:ext cx="1087716" cy="4002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>
                    <a:latin typeface="Economica"/>
                    <a:ea typeface="Economica"/>
                    <a:cs typeface="Economica"/>
                    <a:sym typeface="Economica"/>
                  </a:rPr>
                  <a:t>tournament</a:t>
                </a:r>
                <a:endParaRPr sz="900">
                  <a:latin typeface="Economica"/>
                  <a:ea typeface="Economica"/>
                  <a:cs typeface="Economica"/>
                  <a:sym typeface="Economica"/>
                </a:endParaRPr>
              </a:p>
            </p:txBody>
          </p:sp>
        </p:grpSp>
        <p:grpSp>
          <p:nvGrpSpPr>
            <p:cNvPr id="156" name="Google Shape;156;p23"/>
            <p:cNvGrpSpPr/>
            <p:nvPr/>
          </p:nvGrpSpPr>
          <p:grpSpPr>
            <a:xfrm>
              <a:off x="570866" y="2717918"/>
              <a:ext cx="1456500" cy="2825050"/>
              <a:chOff x="570866" y="2717918"/>
              <a:chExt cx="1456500" cy="2825050"/>
            </a:xfrm>
          </p:grpSpPr>
          <p:grpSp>
            <p:nvGrpSpPr>
              <p:cNvPr id="157" name="Google Shape;157;p23"/>
              <p:cNvGrpSpPr/>
              <p:nvPr/>
            </p:nvGrpSpPr>
            <p:grpSpPr>
              <a:xfrm>
                <a:off x="570866" y="2717918"/>
                <a:ext cx="1456500" cy="2825050"/>
                <a:chOff x="4886541" y="2838618"/>
                <a:chExt cx="1456500" cy="2825050"/>
              </a:xfrm>
            </p:grpSpPr>
            <p:sp>
              <p:nvSpPr>
                <p:cNvPr id="158" name="Google Shape;158;p23"/>
                <p:cNvSpPr txBox="1"/>
                <p:nvPr/>
              </p:nvSpPr>
              <p:spPr>
                <a:xfrm rot="-948">
                  <a:off x="4886541" y="2838768"/>
                  <a:ext cx="10878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">
                      <a:latin typeface="Economica"/>
                      <a:ea typeface="Economica"/>
                      <a:cs typeface="Economica"/>
                      <a:sym typeface="Economica"/>
                    </a:rPr>
                    <a:t>home_score</a:t>
                  </a:r>
                  <a:endParaRPr sz="900">
                    <a:latin typeface="Economica"/>
                    <a:ea typeface="Economica"/>
                    <a:cs typeface="Economica"/>
                    <a:sym typeface="Economica"/>
                  </a:endParaRPr>
                </a:p>
              </p:txBody>
            </p:sp>
            <p:sp>
              <p:nvSpPr>
                <p:cNvPr id="159" name="Google Shape;159;p23"/>
                <p:cNvSpPr txBox="1"/>
                <p:nvPr/>
              </p:nvSpPr>
              <p:spPr>
                <a:xfrm rot="-948">
                  <a:off x="4886541" y="3328293"/>
                  <a:ext cx="10878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">
                      <a:latin typeface="Economica"/>
                      <a:ea typeface="Economica"/>
                      <a:cs typeface="Economica"/>
                      <a:sym typeface="Economica"/>
                    </a:rPr>
                    <a:t>away_score</a:t>
                  </a:r>
                  <a:endParaRPr sz="900">
                    <a:latin typeface="Economica"/>
                    <a:ea typeface="Economica"/>
                    <a:cs typeface="Economica"/>
                    <a:sym typeface="Economica"/>
                  </a:endParaRPr>
                </a:p>
              </p:txBody>
            </p:sp>
            <p:sp>
              <p:nvSpPr>
                <p:cNvPr id="160" name="Google Shape;160;p23"/>
                <p:cNvSpPr txBox="1"/>
                <p:nvPr/>
              </p:nvSpPr>
              <p:spPr>
                <a:xfrm rot="-948">
                  <a:off x="5255241" y="4288055"/>
                  <a:ext cx="10878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">
                      <a:latin typeface="Economica"/>
                      <a:ea typeface="Economica"/>
                      <a:cs typeface="Economica"/>
                      <a:sym typeface="Economica"/>
                    </a:rPr>
                    <a:t>city</a:t>
                  </a:r>
                  <a:endParaRPr sz="900">
                    <a:latin typeface="Economica"/>
                    <a:ea typeface="Economica"/>
                    <a:cs typeface="Economica"/>
                    <a:sym typeface="Economica"/>
                  </a:endParaRPr>
                </a:p>
              </p:txBody>
            </p:sp>
            <p:sp>
              <p:nvSpPr>
                <p:cNvPr id="161" name="Google Shape;161;p23"/>
                <p:cNvSpPr txBox="1"/>
                <p:nvPr/>
              </p:nvSpPr>
              <p:spPr>
                <a:xfrm rot="-948">
                  <a:off x="5081441" y="4775680"/>
                  <a:ext cx="10878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">
                      <a:latin typeface="Economica"/>
                      <a:ea typeface="Economica"/>
                      <a:cs typeface="Economica"/>
                      <a:sym typeface="Economica"/>
                    </a:rPr>
                    <a:t>country</a:t>
                  </a:r>
                  <a:endParaRPr sz="900">
                    <a:latin typeface="Economica"/>
                    <a:ea typeface="Economica"/>
                    <a:cs typeface="Economica"/>
                    <a:sym typeface="Economica"/>
                  </a:endParaRPr>
                </a:p>
              </p:txBody>
            </p:sp>
            <p:sp>
              <p:nvSpPr>
                <p:cNvPr id="162" name="Google Shape;162;p23"/>
                <p:cNvSpPr txBox="1"/>
                <p:nvPr/>
              </p:nvSpPr>
              <p:spPr>
                <a:xfrm rot="-948">
                  <a:off x="5192016" y="5263318"/>
                  <a:ext cx="10878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">
                      <a:latin typeface="Economica"/>
                      <a:ea typeface="Economica"/>
                      <a:cs typeface="Economica"/>
                      <a:sym typeface="Economica"/>
                    </a:rPr>
                    <a:t>result</a:t>
                  </a:r>
                  <a:endParaRPr sz="900">
                    <a:latin typeface="Economica"/>
                    <a:ea typeface="Economica"/>
                    <a:cs typeface="Economica"/>
                    <a:sym typeface="Economica"/>
                  </a:endParaRPr>
                </a:p>
              </p:txBody>
            </p:sp>
          </p:grpSp>
          <p:sp>
            <p:nvSpPr>
              <p:cNvPr id="163" name="Google Shape;163;p23"/>
              <p:cNvSpPr txBox="1"/>
              <p:nvPr/>
            </p:nvSpPr>
            <p:spPr>
              <a:xfrm rot="-948">
                <a:off x="613016" y="3687468"/>
                <a:ext cx="10878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>
                    <a:latin typeface="Economica"/>
                    <a:ea typeface="Economica"/>
                    <a:cs typeface="Economica"/>
                    <a:sym typeface="Economica"/>
                  </a:rPr>
                  <a:t>tournament</a:t>
                </a:r>
                <a:endParaRPr sz="900">
                  <a:latin typeface="Economica"/>
                  <a:ea typeface="Economica"/>
                  <a:cs typeface="Economica"/>
                  <a:sym typeface="Economica"/>
                </a:endParaRPr>
              </a:p>
            </p:txBody>
          </p:sp>
        </p:grpSp>
      </p:grpSp>
      <p:sp>
        <p:nvSpPr>
          <p:cNvPr id="164" name="Google Shape;164;p23"/>
          <p:cNvSpPr txBox="1"/>
          <p:nvPr/>
        </p:nvSpPr>
        <p:spPr>
          <a:xfrm>
            <a:off x="1864875" y="5390575"/>
            <a:ext cx="1780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latin typeface="Economica"/>
                <a:ea typeface="Economica"/>
                <a:cs typeface="Economica"/>
                <a:sym typeface="Economica"/>
              </a:rPr>
              <a:t>Partidos oficiales</a:t>
            </a:r>
            <a:endParaRPr b="1" sz="21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65" name="Google Shape;165;p23"/>
          <p:cNvSpPr txBox="1"/>
          <p:nvPr/>
        </p:nvSpPr>
        <p:spPr>
          <a:xfrm>
            <a:off x="5899489" y="5390575"/>
            <a:ext cx="1948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latin typeface="Economica"/>
                <a:ea typeface="Economica"/>
                <a:cs typeface="Economica"/>
                <a:sym typeface="Economica"/>
              </a:rPr>
              <a:t>Partidos amistosos</a:t>
            </a:r>
            <a:endParaRPr b="1" sz="21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66" name="Google Shape;166;p23"/>
          <p:cNvSpPr txBox="1"/>
          <p:nvPr/>
        </p:nvSpPr>
        <p:spPr>
          <a:xfrm>
            <a:off x="227125" y="6282200"/>
            <a:ext cx="6681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Economica"/>
                <a:ea typeface="Economica"/>
                <a:cs typeface="Economica"/>
                <a:sym typeface="Economica"/>
              </a:rPr>
              <a:t>* Se muestran sólo las variables fuertemente correladas (corr &gt; 0.5)</a:t>
            </a:r>
            <a:endParaRPr b="1" sz="16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/>
        </p:nvSpPr>
        <p:spPr>
          <a:xfrm>
            <a:off x="227125" y="161575"/>
            <a:ext cx="8556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Economica"/>
                <a:ea typeface="Economica"/>
                <a:cs typeface="Economica"/>
                <a:sym typeface="Economica"/>
              </a:rPr>
              <a:t>2. Contexto del problema</a:t>
            </a:r>
            <a:endParaRPr b="1" sz="4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Economica"/>
                <a:ea typeface="Economica"/>
                <a:cs typeface="Economica"/>
                <a:sym typeface="Economica"/>
              </a:rPr>
              <a:t>Correlación de atributos</a:t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72" name="Google Shape;172;p24"/>
          <p:cNvSpPr/>
          <p:nvPr/>
        </p:nvSpPr>
        <p:spPr>
          <a:xfrm>
            <a:off x="7487725" y="5991350"/>
            <a:ext cx="1296300" cy="5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07 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- 31</a:t>
            </a:r>
            <a:endParaRPr b="1" sz="3000">
              <a:latin typeface="Economica"/>
              <a:ea typeface="Economica"/>
              <a:cs typeface="Economica"/>
              <a:sym typeface="Economica"/>
            </a:endParaRPr>
          </a:p>
        </p:txBody>
      </p:sp>
      <p:grpSp>
        <p:nvGrpSpPr>
          <p:cNvPr id="173" name="Google Shape;173;p24"/>
          <p:cNvGrpSpPr/>
          <p:nvPr/>
        </p:nvGrpSpPr>
        <p:grpSpPr>
          <a:xfrm>
            <a:off x="4886616" y="1908766"/>
            <a:ext cx="3974523" cy="3569583"/>
            <a:chOff x="4886541" y="1715979"/>
            <a:chExt cx="3974523" cy="3569583"/>
          </a:xfrm>
        </p:grpSpPr>
        <p:pic>
          <p:nvPicPr>
            <p:cNvPr id="174" name="Google Shape;174;p24"/>
            <p:cNvPicPr preferRelativeResize="0"/>
            <p:nvPr/>
          </p:nvPicPr>
          <p:blipFill rotWithShape="1">
            <a:blip r:embed="rId3">
              <a:alphaModFix/>
            </a:blip>
            <a:srcRect b="0" l="35529" r="0" t="24625"/>
            <a:stretch/>
          </p:blipFill>
          <p:spPr>
            <a:xfrm>
              <a:off x="5763025" y="2792987"/>
              <a:ext cx="3098040" cy="24925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5" name="Google Shape;175;p24"/>
            <p:cNvGrpSpPr/>
            <p:nvPr/>
          </p:nvGrpSpPr>
          <p:grpSpPr>
            <a:xfrm>
              <a:off x="5763024" y="1715979"/>
              <a:ext cx="3084188" cy="1077000"/>
              <a:chOff x="1482699" y="1715979"/>
              <a:chExt cx="3084188" cy="1077000"/>
            </a:xfrm>
          </p:grpSpPr>
          <p:sp>
            <p:nvSpPr>
              <p:cNvPr id="176" name="Google Shape;176;p24"/>
              <p:cNvSpPr txBox="1"/>
              <p:nvPr/>
            </p:nvSpPr>
            <p:spPr>
              <a:xfrm rot="-2886476">
                <a:off x="1450941" y="2054358"/>
                <a:ext cx="1087716" cy="4002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>
                    <a:latin typeface="Economica"/>
                    <a:ea typeface="Economica"/>
                    <a:cs typeface="Economica"/>
                    <a:sym typeface="Economica"/>
                  </a:rPr>
                  <a:t>home_score</a:t>
                </a:r>
                <a:endParaRPr sz="900">
                  <a:latin typeface="Economica"/>
                  <a:ea typeface="Economica"/>
                  <a:cs typeface="Economica"/>
                  <a:sym typeface="Economica"/>
                </a:endParaRPr>
              </a:p>
            </p:txBody>
          </p:sp>
          <p:sp>
            <p:nvSpPr>
              <p:cNvPr id="177" name="Google Shape;177;p24"/>
              <p:cNvSpPr txBox="1"/>
              <p:nvPr/>
            </p:nvSpPr>
            <p:spPr>
              <a:xfrm rot="-2886476">
                <a:off x="1976129" y="2054358"/>
                <a:ext cx="1087716" cy="4002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>
                    <a:latin typeface="Economica"/>
                    <a:ea typeface="Economica"/>
                    <a:cs typeface="Economica"/>
                    <a:sym typeface="Economica"/>
                  </a:rPr>
                  <a:t>away_score</a:t>
                </a:r>
                <a:endParaRPr sz="900">
                  <a:latin typeface="Economica"/>
                  <a:ea typeface="Economica"/>
                  <a:cs typeface="Economica"/>
                  <a:sym typeface="Economica"/>
                </a:endParaRPr>
              </a:p>
            </p:txBody>
          </p:sp>
          <p:sp>
            <p:nvSpPr>
              <p:cNvPr id="178" name="Google Shape;178;p24"/>
              <p:cNvSpPr txBox="1"/>
              <p:nvPr/>
            </p:nvSpPr>
            <p:spPr>
              <a:xfrm rot="-2886476">
                <a:off x="2535316" y="2054358"/>
                <a:ext cx="1087716" cy="4002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>
                    <a:latin typeface="Economica"/>
                    <a:ea typeface="Economica"/>
                    <a:cs typeface="Economica"/>
                    <a:sym typeface="Economica"/>
                  </a:rPr>
                  <a:t>city</a:t>
                </a:r>
                <a:endParaRPr sz="900">
                  <a:latin typeface="Economica"/>
                  <a:ea typeface="Economica"/>
                  <a:cs typeface="Economica"/>
                  <a:sym typeface="Economica"/>
                </a:endParaRPr>
              </a:p>
            </p:txBody>
          </p:sp>
          <p:sp>
            <p:nvSpPr>
              <p:cNvPr id="179" name="Google Shape;179;p24"/>
              <p:cNvSpPr txBox="1"/>
              <p:nvPr/>
            </p:nvSpPr>
            <p:spPr>
              <a:xfrm rot="-2886476">
                <a:off x="3014116" y="2054358"/>
                <a:ext cx="1087716" cy="4002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>
                    <a:latin typeface="Economica"/>
                    <a:ea typeface="Economica"/>
                    <a:cs typeface="Economica"/>
                    <a:sym typeface="Economica"/>
                  </a:rPr>
                  <a:t>country</a:t>
                </a:r>
                <a:endParaRPr sz="900">
                  <a:latin typeface="Economica"/>
                  <a:ea typeface="Economica"/>
                  <a:cs typeface="Economica"/>
                  <a:sym typeface="Economica"/>
                </a:endParaRPr>
              </a:p>
            </p:txBody>
          </p:sp>
          <p:sp>
            <p:nvSpPr>
              <p:cNvPr id="180" name="Google Shape;180;p24"/>
              <p:cNvSpPr txBox="1"/>
              <p:nvPr/>
            </p:nvSpPr>
            <p:spPr>
              <a:xfrm rot="-2886476">
                <a:off x="3510929" y="2054358"/>
                <a:ext cx="1087716" cy="4002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>
                    <a:latin typeface="Economica"/>
                    <a:ea typeface="Economica"/>
                    <a:cs typeface="Economica"/>
                    <a:sym typeface="Economica"/>
                  </a:rPr>
                  <a:t>result</a:t>
                </a:r>
                <a:endParaRPr sz="900">
                  <a:latin typeface="Economica"/>
                  <a:ea typeface="Economica"/>
                  <a:cs typeface="Economica"/>
                  <a:sym typeface="Economica"/>
                </a:endParaRPr>
              </a:p>
            </p:txBody>
          </p:sp>
        </p:grpSp>
        <p:grpSp>
          <p:nvGrpSpPr>
            <p:cNvPr id="181" name="Google Shape;181;p24"/>
            <p:cNvGrpSpPr/>
            <p:nvPr/>
          </p:nvGrpSpPr>
          <p:grpSpPr>
            <a:xfrm>
              <a:off x="4886541" y="2838618"/>
              <a:ext cx="1498650" cy="2331625"/>
              <a:chOff x="4886541" y="2838618"/>
              <a:chExt cx="1498650" cy="2331625"/>
            </a:xfrm>
          </p:grpSpPr>
          <p:sp>
            <p:nvSpPr>
              <p:cNvPr id="182" name="Google Shape;182;p24"/>
              <p:cNvSpPr txBox="1"/>
              <p:nvPr/>
            </p:nvSpPr>
            <p:spPr>
              <a:xfrm rot="-948">
                <a:off x="4886541" y="2838768"/>
                <a:ext cx="10878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>
                    <a:latin typeface="Economica"/>
                    <a:ea typeface="Economica"/>
                    <a:cs typeface="Economica"/>
                    <a:sym typeface="Economica"/>
                  </a:rPr>
                  <a:t>home_score</a:t>
                </a:r>
                <a:endParaRPr sz="900">
                  <a:latin typeface="Economica"/>
                  <a:ea typeface="Economica"/>
                  <a:cs typeface="Economica"/>
                  <a:sym typeface="Economica"/>
                </a:endParaRPr>
              </a:p>
            </p:txBody>
          </p:sp>
          <p:sp>
            <p:nvSpPr>
              <p:cNvPr id="183" name="Google Shape;183;p24"/>
              <p:cNvSpPr txBox="1"/>
              <p:nvPr/>
            </p:nvSpPr>
            <p:spPr>
              <a:xfrm rot="-948">
                <a:off x="4886541" y="3328293"/>
                <a:ext cx="10878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>
                    <a:latin typeface="Economica"/>
                    <a:ea typeface="Economica"/>
                    <a:cs typeface="Economica"/>
                    <a:sym typeface="Economica"/>
                  </a:rPr>
                  <a:t>away_score</a:t>
                </a:r>
                <a:endParaRPr sz="900">
                  <a:latin typeface="Economica"/>
                  <a:ea typeface="Economica"/>
                  <a:cs typeface="Economica"/>
                  <a:sym typeface="Economica"/>
                </a:endParaRPr>
              </a:p>
            </p:txBody>
          </p:sp>
          <p:sp>
            <p:nvSpPr>
              <p:cNvPr id="184" name="Google Shape;184;p24"/>
              <p:cNvSpPr txBox="1"/>
              <p:nvPr/>
            </p:nvSpPr>
            <p:spPr>
              <a:xfrm rot="-948">
                <a:off x="5297391" y="3785793"/>
                <a:ext cx="10878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>
                    <a:latin typeface="Economica"/>
                    <a:ea typeface="Economica"/>
                    <a:cs typeface="Economica"/>
                    <a:sym typeface="Economica"/>
                  </a:rPr>
                  <a:t>city</a:t>
                </a:r>
                <a:endParaRPr sz="900">
                  <a:latin typeface="Economica"/>
                  <a:ea typeface="Economica"/>
                  <a:cs typeface="Economica"/>
                  <a:sym typeface="Economica"/>
                </a:endParaRPr>
              </a:p>
            </p:txBody>
          </p:sp>
          <p:sp>
            <p:nvSpPr>
              <p:cNvPr id="185" name="Google Shape;185;p24"/>
              <p:cNvSpPr txBox="1"/>
              <p:nvPr/>
            </p:nvSpPr>
            <p:spPr>
              <a:xfrm rot="-948">
                <a:off x="5128841" y="4263943"/>
                <a:ext cx="10878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>
                    <a:latin typeface="Economica"/>
                    <a:ea typeface="Economica"/>
                    <a:cs typeface="Economica"/>
                    <a:sym typeface="Economica"/>
                  </a:rPr>
                  <a:t>country</a:t>
                </a:r>
                <a:endParaRPr sz="900">
                  <a:latin typeface="Economica"/>
                  <a:ea typeface="Economica"/>
                  <a:cs typeface="Economica"/>
                  <a:sym typeface="Economica"/>
                </a:endParaRPr>
              </a:p>
            </p:txBody>
          </p:sp>
          <p:sp>
            <p:nvSpPr>
              <p:cNvPr id="186" name="Google Shape;186;p24"/>
              <p:cNvSpPr txBox="1"/>
              <p:nvPr/>
            </p:nvSpPr>
            <p:spPr>
              <a:xfrm rot="-948">
                <a:off x="5200391" y="4769893"/>
                <a:ext cx="10878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>
                    <a:latin typeface="Economica"/>
                    <a:ea typeface="Economica"/>
                    <a:cs typeface="Economica"/>
                    <a:sym typeface="Economica"/>
                  </a:rPr>
                  <a:t>result</a:t>
                </a:r>
                <a:endParaRPr sz="900">
                  <a:latin typeface="Economica"/>
                  <a:ea typeface="Economica"/>
                  <a:cs typeface="Economica"/>
                  <a:sym typeface="Economica"/>
                </a:endParaRPr>
              </a:p>
            </p:txBody>
          </p:sp>
        </p:grpSp>
      </p:grpSp>
      <p:grpSp>
        <p:nvGrpSpPr>
          <p:cNvPr id="187" name="Google Shape;187;p24"/>
          <p:cNvGrpSpPr/>
          <p:nvPr/>
        </p:nvGrpSpPr>
        <p:grpSpPr>
          <a:xfrm>
            <a:off x="570866" y="1500779"/>
            <a:ext cx="4190759" cy="3889796"/>
            <a:chOff x="570866" y="1715979"/>
            <a:chExt cx="4190759" cy="3889796"/>
          </a:xfrm>
        </p:grpSpPr>
        <p:pic>
          <p:nvPicPr>
            <p:cNvPr id="188" name="Google Shape;188;p24"/>
            <p:cNvPicPr preferRelativeResize="0"/>
            <p:nvPr/>
          </p:nvPicPr>
          <p:blipFill rotWithShape="1">
            <a:blip r:embed="rId4">
              <a:alphaModFix/>
            </a:blip>
            <a:srcRect b="0" l="34570" r="6785" t="20140"/>
            <a:stretch/>
          </p:blipFill>
          <p:spPr>
            <a:xfrm>
              <a:off x="1527500" y="2717925"/>
              <a:ext cx="3234125" cy="28878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9" name="Google Shape;189;p24"/>
            <p:cNvGrpSpPr/>
            <p:nvPr/>
          </p:nvGrpSpPr>
          <p:grpSpPr>
            <a:xfrm>
              <a:off x="1482699" y="1715979"/>
              <a:ext cx="3084188" cy="1077000"/>
              <a:chOff x="1482699" y="1715979"/>
              <a:chExt cx="3084188" cy="1077000"/>
            </a:xfrm>
          </p:grpSpPr>
          <p:sp>
            <p:nvSpPr>
              <p:cNvPr id="190" name="Google Shape;190;p24"/>
              <p:cNvSpPr txBox="1"/>
              <p:nvPr/>
            </p:nvSpPr>
            <p:spPr>
              <a:xfrm rot="-2886476">
                <a:off x="1450941" y="2054358"/>
                <a:ext cx="1087716" cy="4002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>
                    <a:latin typeface="Economica"/>
                    <a:ea typeface="Economica"/>
                    <a:cs typeface="Economica"/>
                    <a:sym typeface="Economica"/>
                  </a:rPr>
                  <a:t>home_score</a:t>
                </a:r>
                <a:endParaRPr sz="900">
                  <a:latin typeface="Economica"/>
                  <a:ea typeface="Economica"/>
                  <a:cs typeface="Economica"/>
                  <a:sym typeface="Economica"/>
                </a:endParaRPr>
              </a:p>
            </p:txBody>
          </p:sp>
          <p:sp>
            <p:nvSpPr>
              <p:cNvPr id="191" name="Google Shape;191;p24"/>
              <p:cNvSpPr txBox="1"/>
              <p:nvPr/>
            </p:nvSpPr>
            <p:spPr>
              <a:xfrm rot="-2886476">
                <a:off x="1866741" y="2054358"/>
                <a:ext cx="1087716" cy="4002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>
                    <a:latin typeface="Economica"/>
                    <a:ea typeface="Economica"/>
                    <a:cs typeface="Economica"/>
                    <a:sym typeface="Economica"/>
                  </a:rPr>
                  <a:t>away_score</a:t>
                </a:r>
                <a:endParaRPr sz="900">
                  <a:latin typeface="Economica"/>
                  <a:ea typeface="Economica"/>
                  <a:cs typeface="Economica"/>
                  <a:sym typeface="Economica"/>
                </a:endParaRPr>
              </a:p>
            </p:txBody>
          </p:sp>
          <p:sp>
            <p:nvSpPr>
              <p:cNvPr id="192" name="Google Shape;192;p24"/>
              <p:cNvSpPr txBox="1"/>
              <p:nvPr/>
            </p:nvSpPr>
            <p:spPr>
              <a:xfrm rot="-2886476">
                <a:off x="2672266" y="2054358"/>
                <a:ext cx="1087716" cy="4002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>
                    <a:latin typeface="Economica"/>
                    <a:ea typeface="Economica"/>
                    <a:cs typeface="Economica"/>
                    <a:sym typeface="Economica"/>
                  </a:rPr>
                  <a:t>city</a:t>
                </a:r>
                <a:endParaRPr sz="900">
                  <a:latin typeface="Economica"/>
                  <a:ea typeface="Economica"/>
                  <a:cs typeface="Economica"/>
                  <a:sym typeface="Economica"/>
                </a:endParaRPr>
              </a:p>
            </p:txBody>
          </p:sp>
          <p:sp>
            <p:nvSpPr>
              <p:cNvPr id="193" name="Google Shape;193;p24"/>
              <p:cNvSpPr txBox="1"/>
              <p:nvPr/>
            </p:nvSpPr>
            <p:spPr>
              <a:xfrm rot="-2886476">
                <a:off x="3014116" y="2054358"/>
                <a:ext cx="1087716" cy="4002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>
                    <a:latin typeface="Economica"/>
                    <a:ea typeface="Economica"/>
                    <a:cs typeface="Economica"/>
                    <a:sym typeface="Economica"/>
                  </a:rPr>
                  <a:t>country</a:t>
                </a:r>
                <a:endParaRPr sz="900">
                  <a:latin typeface="Economica"/>
                  <a:ea typeface="Economica"/>
                  <a:cs typeface="Economica"/>
                  <a:sym typeface="Economica"/>
                </a:endParaRPr>
              </a:p>
            </p:txBody>
          </p:sp>
          <p:sp>
            <p:nvSpPr>
              <p:cNvPr id="194" name="Google Shape;194;p24"/>
              <p:cNvSpPr txBox="1"/>
              <p:nvPr/>
            </p:nvSpPr>
            <p:spPr>
              <a:xfrm rot="-2886476">
                <a:off x="3510929" y="2054358"/>
                <a:ext cx="1087716" cy="4002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>
                    <a:latin typeface="Economica"/>
                    <a:ea typeface="Economica"/>
                    <a:cs typeface="Economica"/>
                    <a:sym typeface="Economica"/>
                  </a:rPr>
                  <a:t>result</a:t>
                </a:r>
                <a:endParaRPr sz="900">
                  <a:latin typeface="Economica"/>
                  <a:ea typeface="Economica"/>
                  <a:cs typeface="Economica"/>
                  <a:sym typeface="Economica"/>
                </a:endParaRPr>
              </a:p>
            </p:txBody>
          </p:sp>
          <p:sp>
            <p:nvSpPr>
              <p:cNvPr id="195" name="Google Shape;195;p24"/>
              <p:cNvSpPr txBox="1"/>
              <p:nvPr/>
            </p:nvSpPr>
            <p:spPr>
              <a:xfrm rot="-2886476">
                <a:off x="2271991" y="2054358"/>
                <a:ext cx="1087716" cy="4002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>
                    <a:latin typeface="Economica"/>
                    <a:ea typeface="Economica"/>
                    <a:cs typeface="Economica"/>
                    <a:sym typeface="Economica"/>
                  </a:rPr>
                  <a:t>tournament</a:t>
                </a:r>
                <a:endParaRPr sz="900">
                  <a:latin typeface="Economica"/>
                  <a:ea typeface="Economica"/>
                  <a:cs typeface="Economica"/>
                  <a:sym typeface="Economica"/>
                </a:endParaRPr>
              </a:p>
            </p:txBody>
          </p:sp>
        </p:grpSp>
        <p:grpSp>
          <p:nvGrpSpPr>
            <p:cNvPr id="196" name="Google Shape;196;p24"/>
            <p:cNvGrpSpPr/>
            <p:nvPr/>
          </p:nvGrpSpPr>
          <p:grpSpPr>
            <a:xfrm>
              <a:off x="570866" y="2717918"/>
              <a:ext cx="1456500" cy="2825050"/>
              <a:chOff x="570866" y="2717918"/>
              <a:chExt cx="1456500" cy="2825050"/>
            </a:xfrm>
          </p:grpSpPr>
          <p:grpSp>
            <p:nvGrpSpPr>
              <p:cNvPr id="197" name="Google Shape;197;p24"/>
              <p:cNvGrpSpPr/>
              <p:nvPr/>
            </p:nvGrpSpPr>
            <p:grpSpPr>
              <a:xfrm>
                <a:off x="570866" y="2717918"/>
                <a:ext cx="1456500" cy="2825050"/>
                <a:chOff x="4886541" y="2838618"/>
                <a:chExt cx="1456500" cy="2825050"/>
              </a:xfrm>
            </p:grpSpPr>
            <p:sp>
              <p:nvSpPr>
                <p:cNvPr id="198" name="Google Shape;198;p24"/>
                <p:cNvSpPr txBox="1"/>
                <p:nvPr/>
              </p:nvSpPr>
              <p:spPr>
                <a:xfrm rot="-948">
                  <a:off x="4886541" y="2838768"/>
                  <a:ext cx="10878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">
                      <a:latin typeface="Economica"/>
                      <a:ea typeface="Economica"/>
                      <a:cs typeface="Economica"/>
                      <a:sym typeface="Economica"/>
                    </a:rPr>
                    <a:t>home_score</a:t>
                  </a:r>
                  <a:endParaRPr sz="900">
                    <a:latin typeface="Economica"/>
                    <a:ea typeface="Economica"/>
                    <a:cs typeface="Economica"/>
                    <a:sym typeface="Economica"/>
                  </a:endParaRPr>
                </a:p>
              </p:txBody>
            </p:sp>
            <p:sp>
              <p:nvSpPr>
                <p:cNvPr id="199" name="Google Shape;199;p24"/>
                <p:cNvSpPr txBox="1"/>
                <p:nvPr/>
              </p:nvSpPr>
              <p:spPr>
                <a:xfrm rot="-948">
                  <a:off x="4886541" y="3328293"/>
                  <a:ext cx="10878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">
                      <a:latin typeface="Economica"/>
                      <a:ea typeface="Economica"/>
                      <a:cs typeface="Economica"/>
                      <a:sym typeface="Economica"/>
                    </a:rPr>
                    <a:t>away_score</a:t>
                  </a:r>
                  <a:endParaRPr sz="900">
                    <a:latin typeface="Economica"/>
                    <a:ea typeface="Economica"/>
                    <a:cs typeface="Economica"/>
                    <a:sym typeface="Economica"/>
                  </a:endParaRPr>
                </a:p>
              </p:txBody>
            </p:sp>
            <p:sp>
              <p:nvSpPr>
                <p:cNvPr id="200" name="Google Shape;200;p24"/>
                <p:cNvSpPr txBox="1"/>
                <p:nvPr/>
              </p:nvSpPr>
              <p:spPr>
                <a:xfrm rot="-948">
                  <a:off x="5255241" y="4288055"/>
                  <a:ext cx="10878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">
                      <a:latin typeface="Economica"/>
                      <a:ea typeface="Economica"/>
                      <a:cs typeface="Economica"/>
                      <a:sym typeface="Economica"/>
                    </a:rPr>
                    <a:t>city</a:t>
                  </a:r>
                  <a:endParaRPr sz="900">
                    <a:latin typeface="Economica"/>
                    <a:ea typeface="Economica"/>
                    <a:cs typeface="Economica"/>
                    <a:sym typeface="Economica"/>
                  </a:endParaRPr>
                </a:p>
              </p:txBody>
            </p:sp>
            <p:sp>
              <p:nvSpPr>
                <p:cNvPr id="201" name="Google Shape;201;p24"/>
                <p:cNvSpPr txBox="1"/>
                <p:nvPr/>
              </p:nvSpPr>
              <p:spPr>
                <a:xfrm rot="-948">
                  <a:off x="5081441" y="4775680"/>
                  <a:ext cx="10878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">
                      <a:latin typeface="Economica"/>
                      <a:ea typeface="Economica"/>
                      <a:cs typeface="Economica"/>
                      <a:sym typeface="Economica"/>
                    </a:rPr>
                    <a:t>country</a:t>
                  </a:r>
                  <a:endParaRPr sz="900">
                    <a:latin typeface="Economica"/>
                    <a:ea typeface="Economica"/>
                    <a:cs typeface="Economica"/>
                    <a:sym typeface="Economica"/>
                  </a:endParaRPr>
                </a:p>
              </p:txBody>
            </p:sp>
            <p:sp>
              <p:nvSpPr>
                <p:cNvPr id="202" name="Google Shape;202;p24"/>
                <p:cNvSpPr txBox="1"/>
                <p:nvPr/>
              </p:nvSpPr>
              <p:spPr>
                <a:xfrm rot="-948">
                  <a:off x="5192016" y="5263318"/>
                  <a:ext cx="10878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">
                      <a:latin typeface="Economica"/>
                      <a:ea typeface="Economica"/>
                      <a:cs typeface="Economica"/>
                      <a:sym typeface="Economica"/>
                    </a:rPr>
                    <a:t>result</a:t>
                  </a:r>
                  <a:endParaRPr sz="900">
                    <a:latin typeface="Economica"/>
                    <a:ea typeface="Economica"/>
                    <a:cs typeface="Economica"/>
                    <a:sym typeface="Economica"/>
                  </a:endParaRPr>
                </a:p>
              </p:txBody>
            </p:sp>
          </p:grpSp>
          <p:sp>
            <p:nvSpPr>
              <p:cNvPr id="203" name="Google Shape;203;p24"/>
              <p:cNvSpPr txBox="1"/>
              <p:nvPr/>
            </p:nvSpPr>
            <p:spPr>
              <a:xfrm rot="-948">
                <a:off x="613016" y="3687468"/>
                <a:ext cx="10878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>
                    <a:latin typeface="Economica"/>
                    <a:ea typeface="Economica"/>
                    <a:cs typeface="Economica"/>
                    <a:sym typeface="Economica"/>
                  </a:rPr>
                  <a:t>tournament</a:t>
                </a:r>
                <a:endParaRPr sz="900">
                  <a:latin typeface="Economica"/>
                  <a:ea typeface="Economica"/>
                  <a:cs typeface="Economica"/>
                  <a:sym typeface="Economica"/>
                </a:endParaRPr>
              </a:p>
            </p:txBody>
          </p:sp>
        </p:grpSp>
      </p:grpSp>
      <p:sp>
        <p:nvSpPr>
          <p:cNvPr id="204" name="Google Shape;204;p24"/>
          <p:cNvSpPr/>
          <p:nvPr/>
        </p:nvSpPr>
        <p:spPr>
          <a:xfrm>
            <a:off x="389775" y="3950450"/>
            <a:ext cx="8601900" cy="463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4"/>
          <p:cNvSpPr txBox="1"/>
          <p:nvPr/>
        </p:nvSpPr>
        <p:spPr>
          <a:xfrm>
            <a:off x="1864875" y="5390575"/>
            <a:ext cx="1780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latin typeface="Economica"/>
                <a:ea typeface="Economica"/>
                <a:cs typeface="Economica"/>
                <a:sym typeface="Economica"/>
              </a:rPr>
              <a:t>Partidos oficiales</a:t>
            </a:r>
            <a:endParaRPr b="1" sz="21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06" name="Google Shape;206;p24"/>
          <p:cNvSpPr txBox="1"/>
          <p:nvPr/>
        </p:nvSpPr>
        <p:spPr>
          <a:xfrm>
            <a:off x="5899489" y="5390575"/>
            <a:ext cx="1948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latin typeface="Economica"/>
                <a:ea typeface="Economica"/>
                <a:cs typeface="Economica"/>
                <a:sym typeface="Economica"/>
              </a:rPr>
              <a:t>Partidos amistosos</a:t>
            </a:r>
            <a:endParaRPr b="1" sz="21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07" name="Google Shape;207;p24"/>
          <p:cNvSpPr txBox="1"/>
          <p:nvPr/>
        </p:nvSpPr>
        <p:spPr>
          <a:xfrm>
            <a:off x="227125" y="6282200"/>
            <a:ext cx="6681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Economica"/>
                <a:ea typeface="Economica"/>
                <a:cs typeface="Economica"/>
                <a:sym typeface="Economica"/>
              </a:rPr>
              <a:t>* Se muestran sólo las variables fuertemente correladas (corr &gt; 0.5)</a:t>
            </a:r>
            <a:endParaRPr b="1" sz="16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/>
          <p:nvPr/>
        </p:nvSpPr>
        <p:spPr>
          <a:xfrm>
            <a:off x="227125" y="161575"/>
            <a:ext cx="8556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Economica"/>
                <a:ea typeface="Economica"/>
                <a:cs typeface="Economica"/>
                <a:sym typeface="Economica"/>
              </a:rPr>
              <a:t>Índice general</a:t>
            </a:r>
            <a:endParaRPr b="1" sz="4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13" name="Google Shape;213;p25"/>
          <p:cNvSpPr txBox="1"/>
          <p:nvPr/>
        </p:nvSpPr>
        <p:spPr>
          <a:xfrm>
            <a:off x="679150" y="915300"/>
            <a:ext cx="81048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4000"/>
              <a:buFont typeface="Economica"/>
              <a:buAutoNum type="arabicPeriod"/>
            </a:pPr>
            <a:r>
              <a:rPr lang="es" sz="40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Introducción</a:t>
            </a:r>
            <a:endParaRPr sz="40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4000"/>
              <a:buFont typeface="Economica"/>
              <a:buAutoNum type="arabicPeriod"/>
            </a:pPr>
            <a:r>
              <a:rPr lang="es" sz="40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Contexto del problema </a:t>
            </a:r>
            <a:endParaRPr sz="40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Economica"/>
              <a:buAutoNum type="arabicPeriod"/>
            </a:pPr>
            <a:r>
              <a:rPr lang="es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Aprendizaje supervisado</a:t>
            </a:r>
            <a:endParaRPr sz="4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4000"/>
              <a:buFont typeface="Economica"/>
              <a:buAutoNum type="arabicPeriod"/>
            </a:pPr>
            <a:r>
              <a:rPr lang="es" sz="40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Aprendizaje no supervisado</a:t>
            </a:r>
            <a:endParaRPr sz="40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4000"/>
              <a:buFont typeface="Economica"/>
              <a:buAutoNum type="arabicPeriod"/>
            </a:pPr>
            <a:r>
              <a:rPr lang="es" sz="40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Conclusiones</a:t>
            </a:r>
            <a:endParaRPr sz="40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14" name="Google Shape;214;p25"/>
          <p:cNvSpPr txBox="1"/>
          <p:nvPr/>
        </p:nvSpPr>
        <p:spPr>
          <a:xfrm>
            <a:off x="5679525" y="161575"/>
            <a:ext cx="2854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/>
          <p:nvPr/>
        </p:nvSpPr>
        <p:spPr>
          <a:xfrm>
            <a:off x="227125" y="161575"/>
            <a:ext cx="8307000" cy="57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3. Aprendizaje supervisado</a:t>
            </a:r>
            <a:endParaRPr b="1" sz="4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Preselección de atributos</a:t>
            </a:r>
            <a:endParaRPr sz="3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Corrección del balanceo de clases</a:t>
            </a:r>
            <a:endParaRPr sz="3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Evaluación de los atributos - Random Forest</a:t>
            </a:r>
            <a:endParaRPr sz="3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Codificación Label Encode y re-evaluación</a:t>
            </a:r>
            <a:endParaRPr sz="3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Influencia de la correlación en la selección de atributos</a:t>
            </a:r>
            <a:endParaRPr sz="3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Selección final de atributos</a:t>
            </a:r>
            <a:endParaRPr sz="3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Entrenamiento de múltiples modelos</a:t>
            </a:r>
            <a:endParaRPr sz="3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Evaluación de modelos</a:t>
            </a:r>
            <a:endParaRPr sz="3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Selección del mejor clasificador</a:t>
            </a:r>
            <a:endParaRPr sz="3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Predicción de los resultados del mundial de Qatar 2022</a:t>
            </a:r>
            <a:endParaRPr sz="3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20" name="Google Shape;220;p26"/>
          <p:cNvSpPr txBox="1"/>
          <p:nvPr/>
        </p:nvSpPr>
        <p:spPr>
          <a:xfrm>
            <a:off x="5762825" y="161575"/>
            <a:ext cx="2854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/>
          <p:nvPr/>
        </p:nvSpPr>
        <p:spPr>
          <a:xfrm>
            <a:off x="227125" y="161575"/>
            <a:ext cx="8307000" cy="57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3. Aprendizaje supervisado</a:t>
            </a:r>
            <a:endParaRPr b="1" sz="4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Preselección de atributos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Corrección del balanceo de clases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Evaluación de los atributos - Random Forest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Codificación Label Encode y re-evaluación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Influencia de la correlación en la selección de atributos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Selección final de atributos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Entrenamiento de múltiples modelos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Evaluación de modelos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Selección del mejor clasificador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Predicción de los resultados del mundial de Qatar 2022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26" name="Google Shape;226;p27"/>
          <p:cNvSpPr txBox="1"/>
          <p:nvPr/>
        </p:nvSpPr>
        <p:spPr>
          <a:xfrm>
            <a:off x="5762825" y="161575"/>
            <a:ext cx="2854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/>
          <p:nvPr/>
        </p:nvSpPr>
        <p:spPr>
          <a:xfrm>
            <a:off x="227125" y="161575"/>
            <a:ext cx="8556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Economica"/>
                <a:ea typeface="Economica"/>
                <a:cs typeface="Economica"/>
                <a:sym typeface="Economica"/>
              </a:rPr>
              <a:t>3. Aprendizaje supervisado</a:t>
            </a:r>
            <a:endParaRPr b="1" sz="4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Economica"/>
                <a:ea typeface="Economica"/>
                <a:cs typeface="Economica"/>
                <a:sym typeface="Economica"/>
              </a:rPr>
              <a:t>Preselección de atributos</a:t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32" name="Google Shape;232;p28"/>
          <p:cNvSpPr/>
          <p:nvPr/>
        </p:nvSpPr>
        <p:spPr>
          <a:xfrm>
            <a:off x="7487725" y="5991350"/>
            <a:ext cx="1296300" cy="5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08 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- 31</a:t>
            </a:r>
            <a:endParaRPr b="1" sz="30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33" name="Google Shape;2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53175"/>
            <a:ext cx="8839201" cy="3778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/>
          <p:nvPr/>
        </p:nvSpPr>
        <p:spPr>
          <a:xfrm>
            <a:off x="227125" y="161575"/>
            <a:ext cx="8307000" cy="57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3. Aprendizaje supervisado</a:t>
            </a:r>
            <a:endParaRPr b="1" sz="4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Preselección de atributos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Corrección del balanceo de clases</a:t>
            </a:r>
            <a:endParaRPr sz="3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Evaluación de los atributos - Random Forest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Codificación Label Encode y re-evaluación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Influencia de la correlación en la selección de atributos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Selección final de atributos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Entrenamiento de múltiples modelos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Evaluación de modelos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Selección del mejor clasificador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Predicción de los resultados del mundial de Qatar 2022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39" name="Google Shape;239;p29"/>
          <p:cNvSpPr txBox="1"/>
          <p:nvPr/>
        </p:nvSpPr>
        <p:spPr>
          <a:xfrm>
            <a:off x="5762825" y="161575"/>
            <a:ext cx="2854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150" y="1181150"/>
            <a:ext cx="6358966" cy="50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0"/>
          <p:cNvSpPr txBox="1"/>
          <p:nvPr/>
        </p:nvSpPr>
        <p:spPr>
          <a:xfrm>
            <a:off x="227125" y="161575"/>
            <a:ext cx="8556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Economica"/>
                <a:ea typeface="Economica"/>
                <a:cs typeface="Economica"/>
                <a:sym typeface="Economica"/>
              </a:rPr>
              <a:t>3. Aprendizaje supervisado</a:t>
            </a:r>
            <a:endParaRPr b="1" sz="4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Economica"/>
                <a:ea typeface="Economica"/>
                <a:cs typeface="Economica"/>
                <a:sym typeface="Economica"/>
              </a:rPr>
              <a:t>Corrección del balanceo de clases</a:t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46" name="Google Shape;246;p30"/>
          <p:cNvSpPr/>
          <p:nvPr/>
        </p:nvSpPr>
        <p:spPr>
          <a:xfrm>
            <a:off x="7487725" y="5991350"/>
            <a:ext cx="1296300" cy="5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09 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- 31</a:t>
            </a:r>
            <a:endParaRPr b="1" sz="3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 txBox="1"/>
          <p:nvPr/>
        </p:nvSpPr>
        <p:spPr>
          <a:xfrm>
            <a:off x="227125" y="161575"/>
            <a:ext cx="8307000" cy="57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3. Aprendizaje supervisado</a:t>
            </a:r>
            <a:endParaRPr b="1" sz="4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Preselección de atributos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Corrección del balanceo de clases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Evaluación de los atributos - Random Forest</a:t>
            </a:r>
            <a:endParaRPr sz="3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Codificación Label Encode y re-evaluación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Influencia de la correlación en la selección de atributos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Selección final de atributos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Entrenamiento de múltiples modelos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Evaluación de modelos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Selección del mejor clasificador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Predicción de los resultados del mundial de Qatar 2022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52" name="Google Shape;252;p31"/>
          <p:cNvSpPr txBox="1"/>
          <p:nvPr/>
        </p:nvSpPr>
        <p:spPr>
          <a:xfrm>
            <a:off x="5762825" y="161575"/>
            <a:ext cx="2854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/>
          <p:nvPr/>
        </p:nvSpPr>
        <p:spPr>
          <a:xfrm>
            <a:off x="227125" y="161575"/>
            <a:ext cx="8556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Economica"/>
                <a:ea typeface="Economica"/>
                <a:cs typeface="Economica"/>
                <a:sym typeface="Economica"/>
              </a:rPr>
              <a:t>3. Aprendizaje supervisado</a:t>
            </a:r>
            <a:endParaRPr b="1" sz="4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Evaluación de los atributos - Random Forest</a:t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58" name="Google Shape;258;p32"/>
          <p:cNvSpPr/>
          <p:nvPr/>
        </p:nvSpPr>
        <p:spPr>
          <a:xfrm>
            <a:off x="7487725" y="5991350"/>
            <a:ext cx="1296300" cy="5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10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- 31</a:t>
            </a:r>
            <a:endParaRPr b="1" sz="30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59" name="Google Shape;25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538" y="1764300"/>
            <a:ext cx="6029325" cy="40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/>
        </p:nvSpPr>
        <p:spPr>
          <a:xfrm>
            <a:off x="227125" y="161575"/>
            <a:ext cx="8556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Economica"/>
                <a:ea typeface="Economica"/>
                <a:cs typeface="Economica"/>
                <a:sym typeface="Economica"/>
              </a:rPr>
              <a:t>Índice general</a:t>
            </a:r>
            <a:endParaRPr b="1" sz="4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6" name="Google Shape;66;p15"/>
          <p:cNvSpPr txBox="1"/>
          <p:nvPr/>
        </p:nvSpPr>
        <p:spPr>
          <a:xfrm>
            <a:off x="679150" y="915300"/>
            <a:ext cx="81048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Font typeface="Economica"/>
              <a:buAutoNum type="arabicPeriod"/>
            </a:pPr>
            <a:r>
              <a:rPr lang="es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Introducción</a:t>
            </a:r>
            <a:endParaRPr sz="4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Economica"/>
              <a:buAutoNum type="arabicPeriod"/>
            </a:pPr>
            <a:r>
              <a:rPr lang="es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Contexto del problema </a:t>
            </a:r>
            <a:endParaRPr sz="4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Economica"/>
              <a:buAutoNum type="arabicPeriod"/>
            </a:pPr>
            <a:r>
              <a:rPr lang="es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Aprendizaje supervisado</a:t>
            </a:r>
            <a:endParaRPr sz="4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Economica"/>
              <a:buAutoNum type="arabicPeriod"/>
            </a:pPr>
            <a:r>
              <a:rPr lang="es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Aprendizaje no supervisado</a:t>
            </a:r>
            <a:endParaRPr sz="4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Economica"/>
              <a:buAutoNum type="arabicPeriod"/>
            </a:pPr>
            <a:r>
              <a:rPr lang="es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Conclusiones</a:t>
            </a:r>
            <a:endParaRPr sz="4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5679525" y="161575"/>
            <a:ext cx="2854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3"/>
          <p:cNvSpPr txBox="1"/>
          <p:nvPr/>
        </p:nvSpPr>
        <p:spPr>
          <a:xfrm>
            <a:off x="227125" y="161575"/>
            <a:ext cx="8307000" cy="57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3. Aprendizaje supervisado</a:t>
            </a:r>
            <a:endParaRPr b="1" sz="4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Preselección de atributos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Corrección del balanceo de clases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Evaluación de los atributos - Random Forest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Codificación Label Encode y re-evaluación</a:t>
            </a:r>
            <a:endParaRPr sz="3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Influencia de la correlación en la selección de atributos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Selección final de atributos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Entrenamiento de múltiples modelos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Evaluación de modelos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Selección del mejor clasificador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Predicción de los resultados del mundial de Qatar 2022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65" name="Google Shape;265;p33"/>
          <p:cNvSpPr txBox="1"/>
          <p:nvPr/>
        </p:nvSpPr>
        <p:spPr>
          <a:xfrm>
            <a:off x="5762825" y="161575"/>
            <a:ext cx="2854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4"/>
          <p:cNvSpPr txBox="1"/>
          <p:nvPr/>
        </p:nvSpPr>
        <p:spPr>
          <a:xfrm>
            <a:off x="227125" y="161575"/>
            <a:ext cx="8556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Economica"/>
                <a:ea typeface="Economica"/>
                <a:cs typeface="Economica"/>
                <a:sym typeface="Economica"/>
              </a:rPr>
              <a:t>3. Aprendizaje supervisado</a:t>
            </a:r>
            <a:endParaRPr b="1" sz="4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Codificación Label Encode y re-evaluación</a:t>
            </a:r>
            <a:endParaRPr sz="3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71" name="Google Shape;271;p34"/>
          <p:cNvSpPr/>
          <p:nvPr/>
        </p:nvSpPr>
        <p:spPr>
          <a:xfrm>
            <a:off x="7487725" y="5991350"/>
            <a:ext cx="1296300" cy="5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11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- 31</a:t>
            </a:r>
            <a:endParaRPr b="1" sz="30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72" name="Google Shape;2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06975"/>
            <a:ext cx="8839198" cy="3816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 txBox="1"/>
          <p:nvPr/>
        </p:nvSpPr>
        <p:spPr>
          <a:xfrm>
            <a:off x="227125" y="161575"/>
            <a:ext cx="8556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Economica"/>
                <a:ea typeface="Economica"/>
                <a:cs typeface="Economica"/>
                <a:sym typeface="Economica"/>
              </a:rPr>
              <a:t>3. Aprendizaje supervisado</a:t>
            </a:r>
            <a:endParaRPr b="1" sz="4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Codificación Label Encode y re-evaluación</a:t>
            </a:r>
            <a:endParaRPr sz="3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78" name="Google Shape;278;p35"/>
          <p:cNvSpPr/>
          <p:nvPr/>
        </p:nvSpPr>
        <p:spPr>
          <a:xfrm>
            <a:off x="7487725" y="5991350"/>
            <a:ext cx="1296300" cy="5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12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- 31</a:t>
            </a:r>
            <a:endParaRPr b="1" sz="30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79" name="Google Shape;27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454575"/>
            <a:ext cx="7182925" cy="4393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6"/>
          <p:cNvSpPr txBox="1"/>
          <p:nvPr/>
        </p:nvSpPr>
        <p:spPr>
          <a:xfrm>
            <a:off x="227125" y="161575"/>
            <a:ext cx="8307000" cy="57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3. Aprendizaje supervisado</a:t>
            </a:r>
            <a:endParaRPr b="1" sz="4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Preselección de atributos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Corrección del balanceo de clases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Evaluación de los atributos - Random Forest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Codificación Label Encode y re-evaluación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Influencia de la correlación en la selección de atributos</a:t>
            </a:r>
            <a:endParaRPr sz="3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Selección final de atributos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Entrenamiento de múltiples modelos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Evaluación de modelos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Selección del mejor clasificador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Predicción de los resultados del mundial de Qatar 2022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85" name="Google Shape;285;p36"/>
          <p:cNvSpPr txBox="1"/>
          <p:nvPr/>
        </p:nvSpPr>
        <p:spPr>
          <a:xfrm>
            <a:off x="5762825" y="161575"/>
            <a:ext cx="2854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7"/>
          <p:cNvSpPr txBox="1"/>
          <p:nvPr/>
        </p:nvSpPr>
        <p:spPr>
          <a:xfrm>
            <a:off x="227125" y="161575"/>
            <a:ext cx="8556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Economica"/>
                <a:ea typeface="Economica"/>
                <a:cs typeface="Economica"/>
                <a:sym typeface="Economica"/>
              </a:rPr>
              <a:t>3. Aprendizaje supervisado</a:t>
            </a:r>
            <a:endParaRPr b="1" sz="4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Influencia de la correlación en la selección de atributos</a:t>
            </a:r>
            <a:endParaRPr sz="3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91" name="Google Shape;291;p37"/>
          <p:cNvSpPr/>
          <p:nvPr/>
        </p:nvSpPr>
        <p:spPr>
          <a:xfrm>
            <a:off x="7487725" y="5991350"/>
            <a:ext cx="1296300" cy="5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13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- 31</a:t>
            </a:r>
            <a:endParaRPr b="1" sz="30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92" name="Google Shape;29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113" y="1615375"/>
            <a:ext cx="7182925" cy="4375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8"/>
          <p:cNvSpPr txBox="1"/>
          <p:nvPr/>
        </p:nvSpPr>
        <p:spPr>
          <a:xfrm>
            <a:off x="227125" y="161575"/>
            <a:ext cx="8556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Economica"/>
                <a:ea typeface="Economica"/>
                <a:cs typeface="Economica"/>
                <a:sym typeface="Economica"/>
              </a:rPr>
              <a:t>3. Aprendizaje supervisado</a:t>
            </a:r>
            <a:endParaRPr b="1" sz="4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Influencia de la correlación en la selección de atributos</a:t>
            </a:r>
            <a:endParaRPr sz="3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98" name="Google Shape;298;p38"/>
          <p:cNvSpPr/>
          <p:nvPr/>
        </p:nvSpPr>
        <p:spPr>
          <a:xfrm>
            <a:off x="7487725" y="5991350"/>
            <a:ext cx="1296300" cy="5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14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- 31</a:t>
            </a:r>
            <a:endParaRPr b="1" sz="30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99" name="Google Shape;29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363" y="1606975"/>
            <a:ext cx="7086429" cy="423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9"/>
          <p:cNvSpPr txBox="1"/>
          <p:nvPr/>
        </p:nvSpPr>
        <p:spPr>
          <a:xfrm>
            <a:off x="227125" y="161575"/>
            <a:ext cx="8307000" cy="57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3. Aprendizaje supervisado</a:t>
            </a:r>
            <a:endParaRPr b="1" sz="4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Preselección de atributos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Corrección del balanceo de clases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Evaluación de los atributos - Random Forest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Codificación Label Encode y re-evaluación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Influencia de la correlación en la selección de atributos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Selección final de atributos</a:t>
            </a:r>
            <a:endParaRPr sz="3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Entrenamiento de múltiples modelos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Evaluación de modelos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Selección del mejor clasificador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Predicción de los resultados del mundial de Qatar 2022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05" name="Google Shape;305;p39"/>
          <p:cNvSpPr txBox="1"/>
          <p:nvPr/>
        </p:nvSpPr>
        <p:spPr>
          <a:xfrm>
            <a:off x="5762825" y="161575"/>
            <a:ext cx="2854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0"/>
          <p:cNvSpPr txBox="1"/>
          <p:nvPr/>
        </p:nvSpPr>
        <p:spPr>
          <a:xfrm>
            <a:off x="227125" y="161575"/>
            <a:ext cx="8556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Economica"/>
                <a:ea typeface="Economica"/>
                <a:cs typeface="Economica"/>
                <a:sym typeface="Economica"/>
              </a:rPr>
              <a:t>3. Aprendizaje supervisado</a:t>
            </a:r>
            <a:endParaRPr b="1" sz="4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Selección final de atributos</a:t>
            </a:r>
            <a:endParaRPr sz="3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11" name="Google Shape;311;p40"/>
          <p:cNvSpPr/>
          <p:nvPr/>
        </p:nvSpPr>
        <p:spPr>
          <a:xfrm>
            <a:off x="7487725" y="5991350"/>
            <a:ext cx="1296300" cy="5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15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- 31</a:t>
            </a:r>
            <a:endParaRPr b="1" sz="30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312" name="Google Shape;31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256450"/>
            <a:ext cx="8839202" cy="1639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1"/>
          <p:cNvSpPr txBox="1"/>
          <p:nvPr/>
        </p:nvSpPr>
        <p:spPr>
          <a:xfrm>
            <a:off x="227125" y="161575"/>
            <a:ext cx="8307000" cy="57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3. Aprendizaje supervisado</a:t>
            </a:r>
            <a:endParaRPr b="1" sz="4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Preselección de atributos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Corrección del balanceo de clases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Evaluación de los atributos - Random Forest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Codificación Label Encode y re-evaluación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Influencia de la correlación en la selección de atributos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Selección final de atributos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Entrenamiento de múltiples modelos</a:t>
            </a:r>
            <a:endParaRPr sz="3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Evaluación de modelos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Selección del mejor clasificador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Predicción de los resultados del mundial de Qatar 2022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18" name="Google Shape;318;p41"/>
          <p:cNvSpPr txBox="1"/>
          <p:nvPr/>
        </p:nvSpPr>
        <p:spPr>
          <a:xfrm>
            <a:off x="5762825" y="161575"/>
            <a:ext cx="2854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2"/>
          <p:cNvSpPr txBox="1"/>
          <p:nvPr/>
        </p:nvSpPr>
        <p:spPr>
          <a:xfrm>
            <a:off x="227125" y="161575"/>
            <a:ext cx="8556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Economica"/>
                <a:ea typeface="Economica"/>
                <a:cs typeface="Economica"/>
                <a:sym typeface="Economica"/>
              </a:rPr>
              <a:t>3. Aprendizaje supervisado</a:t>
            </a:r>
            <a:endParaRPr b="1" sz="4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Entrenamiento de múltiples modelos</a:t>
            </a:r>
            <a:endParaRPr sz="3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24" name="Google Shape;324;p42"/>
          <p:cNvSpPr/>
          <p:nvPr/>
        </p:nvSpPr>
        <p:spPr>
          <a:xfrm>
            <a:off x="7487725" y="5991350"/>
            <a:ext cx="1296300" cy="5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16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- 31</a:t>
            </a:r>
            <a:endParaRPr b="1" sz="30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325" name="Google Shape;325;p42"/>
          <p:cNvPicPr preferRelativeResize="0"/>
          <p:nvPr/>
        </p:nvPicPr>
        <p:blipFill rotWithShape="1">
          <a:blip r:embed="rId3">
            <a:alphaModFix/>
          </a:blip>
          <a:srcRect b="2600" l="1448" r="0" t="0"/>
          <a:stretch/>
        </p:blipFill>
        <p:spPr>
          <a:xfrm>
            <a:off x="1147625" y="1606975"/>
            <a:ext cx="6816351" cy="412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/>
        </p:nvSpPr>
        <p:spPr>
          <a:xfrm>
            <a:off x="227125" y="161575"/>
            <a:ext cx="8556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Economica"/>
                <a:ea typeface="Economica"/>
                <a:cs typeface="Economica"/>
                <a:sym typeface="Economica"/>
              </a:rPr>
              <a:t>Índice general</a:t>
            </a:r>
            <a:endParaRPr b="1" sz="4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3" name="Google Shape;73;p16"/>
          <p:cNvSpPr txBox="1"/>
          <p:nvPr/>
        </p:nvSpPr>
        <p:spPr>
          <a:xfrm>
            <a:off x="679150" y="915300"/>
            <a:ext cx="81048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Font typeface="Economica"/>
              <a:buAutoNum type="arabicPeriod"/>
            </a:pPr>
            <a:r>
              <a:rPr lang="es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Introducción</a:t>
            </a:r>
            <a:endParaRPr sz="4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4000"/>
              <a:buFont typeface="Economica"/>
              <a:buAutoNum type="arabicPeriod"/>
            </a:pPr>
            <a:r>
              <a:rPr lang="es" sz="40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Contexto del problema </a:t>
            </a:r>
            <a:endParaRPr sz="40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4000"/>
              <a:buFont typeface="Economica"/>
              <a:buAutoNum type="arabicPeriod"/>
            </a:pPr>
            <a:r>
              <a:rPr lang="es" sz="40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Aprendizaje supervisado</a:t>
            </a:r>
            <a:endParaRPr sz="40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4000"/>
              <a:buFont typeface="Economica"/>
              <a:buAutoNum type="arabicPeriod"/>
            </a:pPr>
            <a:r>
              <a:rPr lang="es" sz="40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Aprendizaje no supervisado</a:t>
            </a:r>
            <a:endParaRPr sz="40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4000"/>
              <a:buFont typeface="Economica"/>
              <a:buAutoNum type="arabicPeriod"/>
            </a:pPr>
            <a:r>
              <a:rPr lang="es" sz="40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Conclusiones</a:t>
            </a:r>
            <a:endParaRPr sz="40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4" name="Google Shape;74;p16"/>
          <p:cNvSpPr txBox="1"/>
          <p:nvPr/>
        </p:nvSpPr>
        <p:spPr>
          <a:xfrm>
            <a:off x="5679525" y="161575"/>
            <a:ext cx="2854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3"/>
          <p:cNvSpPr txBox="1"/>
          <p:nvPr/>
        </p:nvSpPr>
        <p:spPr>
          <a:xfrm>
            <a:off x="227125" y="161575"/>
            <a:ext cx="8307000" cy="57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3. Aprendizaje supervisado</a:t>
            </a:r>
            <a:endParaRPr b="1" sz="4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Preselección de atributos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Corrección del balanceo de clases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Evaluación de los atributos - Random Forest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Codificación Label Encode y re-evaluación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Influencia de la correlación en la selección de atributos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Selección final de atributos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Entrenamiento de múltiples modelos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Evaluación de modelos</a:t>
            </a:r>
            <a:endParaRPr sz="3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Selección del mejor clasificador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Predicción de los resultados del mundial de Qatar 2022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31" name="Google Shape;331;p43"/>
          <p:cNvSpPr txBox="1"/>
          <p:nvPr/>
        </p:nvSpPr>
        <p:spPr>
          <a:xfrm>
            <a:off x="5762825" y="161575"/>
            <a:ext cx="2854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4"/>
          <p:cNvSpPr txBox="1"/>
          <p:nvPr/>
        </p:nvSpPr>
        <p:spPr>
          <a:xfrm>
            <a:off x="227125" y="161575"/>
            <a:ext cx="8556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Economica"/>
                <a:ea typeface="Economica"/>
                <a:cs typeface="Economica"/>
                <a:sym typeface="Economica"/>
              </a:rPr>
              <a:t>3. Aprendizaje supervisado</a:t>
            </a:r>
            <a:endParaRPr b="1" sz="4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Evaluación de modelos</a:t>
            </a:r>
            <a:endParaRPr sz="3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37" name="Google Shape;337;p44"/>
          <p:cNvSpPr/>
          <p:nvPr/>
        </p:nvSpPr>
        <p:spPr>
          <a:xfrm>
            <a:off x="7487725" y="5991350"/>
            <a:ext cx="1296300" cy="5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17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- 31</a:t>
            </a:r>
            <a:endParaRPr b="1" sz="30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338" name="Google Shape;33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450" y="1715975"/>
            <a:ext cx="5810250" cy="40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4"/>
          <p:cNvSpPr/>
          <p:nvPr/>
        </p:nvSpPr>
        <p:spPr>
          <a:xfrm>
            <a:off x="1600450" y="3126750"/>
            <a:ext cx="5673900" cy="214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4"/>
          <p:cNvSpPr/>
          <p:nvPr/>
        </p:nvSpPr>
        <p:spPr>
          <a:xfrm>
            <a:off x="4395050" y="2567400"/>
            <a:ext cx="826800" cy="773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5"/>
          <p:cNvSpPr txBox="1"/>
          <p:nvPr/>
        </p:nvSpPr>
        <p:spPr>
          <a:xfrm>
            <a:off x="227125" y="161575"/>
            <a:ext cx="8307000" cy="57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3. Aprendizaje supervisado</a:t>
            </a:r>
            <a:endParaRPr b="1" sz="4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Preselección de atributos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Corrección del balanceo de clases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Evaluación de los atributos - Random Forest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Codificación Label Encode y re-evaluación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Influencia de la correlación en la selección de atributos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Selección final de atributos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Entrenamiento de múltiples modelos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Evaluación de modelos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Selección del mejor clasificador</a:t>
            </a:r>
            <a:endParaRPr sz="3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Predicción de los resultados del mundial de Qatar 2022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46" name="Google Shape;346;p45"/>
          <p:cNvSpPr txBox="1"/>
          <p:nvPr/>
        </p:nvSpPr>
        <p:spPr>
          <a:xfrm>
            <a:off x="5762825" y="161575"/>
            <a:ext cx="2854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6"/>
          <p:cNvSpPr txBox="1"/>
          <p:nvPr/>
        </p:nvSpPr>
        <p:spPr>
          <a:xfrm>
            <a:off x="227125" y="161575"/>
            <a:ext cx="8556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Economica"/>
                <a:ea typeface="Economica"/>
                <a:cs typeface="Economica"/>
                <a:sym typeface="Economica"/>
              </a:rPr>
              <a:t>3. Aprendizaje supervisado</a:t>
            </a:r>
            <a:endParaRPr b="1" sz="4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Selección del mejor clasificador</a:t>
            </a:r>
            <a:endParaRPr sz="3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52" name="Google Shape;352;p46"/>
          <p:cNvSpPr/>
          <p:nvPr/>
        </p:nvSpPr>
        <p:spPr>
          <a:xfrm>
            <a:off x="7487725" y="5991350"/>
            <a:ext cx="1296300" cy="5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18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- 31</a:t>
            </a:r>
            <a:endParaRPr b="1" sz="30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353" name="Google Shape;35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4650" y="2560825"/>
            <a:ext cx="5256650" cy="270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6"/>
          <p:cNvSpPr txBox="1"/>
          <p:nvPr/>
        </p:nvSpPr>
        <p:spPr>
          <a:xfrm>
            <a:off x="2629530" y="3192221"/>
            <a:ext cx="76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Economica"/>
                <a:ea typeface="Economica"/>
                <a:cs typeface="Economica"/>
                <a:sym typeface="Economica"/>
              </a:rPr>
              <a:t>KNN</a:t>
            </a:r>
            <a:endParaRPr sz="1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55" name="Google Shape;355;p46"/>
          <p:cNvSpPr txBox="1"/>
          <p:nvPr/>
        </p:nvSpPr>
        <p:spPr>
          <a:xfrm>
            <a:off x="4306264" y="2655663"/>
            <a:ext cx="76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Economica"/>
                <a:ea typeface="Economica"/>
                <a:cs typeface="Economica"/>
                <a:sym typeface="Economica"/>
              </a:rPr>
              <a:t>SVM</a:t>
            </a:r>
            <a:endParaRPr sz="1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56" name="Google Shape;356;p46"/>
          <p:cNvSpPr txBox="1"/>
          <p:nvPr/>
        </p:nvSpPr>
        <p:spPr>
          <a:xfrm>
            <a:off x="5939422" y="3497911"/>
            <a:ext cx="76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Economica"/>
                <a:ea typeface="Economica"/>
                <a:cs typeface="Economica"/>
                <a:sym typeface="Economica"/>
              </a:rPr>
              <a:t>NB</a:t>
            </a:r>
            <a:endParaRPr sz="19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7"/>
          <p:cNvSpPr txBox="1"/>
          <p:nvPr/>
        </p:nvSpPr>
        <p:spPr>
          <a:xfrm>
            <a:off x="227125" y="161575"/>
            <a:ext cx="8307000" cy="57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3. Aprendizaje supervisado</a:t>
            </a:r>
            <a:endParaRPr b="1" sz="4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Preselección de atributos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Corrección del balanceo de clases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Evaluación de los atributos - Random Forest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Codificación Label Encode y re-evaluación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Influencia de la correlación en la selección de atributos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Selección final de atributos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Entrenamiento de múltiples modelos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Evaluación de modelos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Selección del mejor clasificador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SzPts val="3200"/>
              <a:buFont typeface="Economica"/>
              <a:buAutoNum type="arabicPeriod"/>
            </a:pPr>
            <a:r>
              <a:rPr lang="es" sz="3200">
                <a:latin typeface="Economica"/>
                <a:ea typeface="Economica"/>
                <a:cs typeface="Economica"/>
                <a:sym typeface="Economica"/>
              </a:rPr>
              <a:t>Predicción de los resultados del mundial de Qatar 2022</a:t>
            </a:r>
            <a:endParaRPr sz="32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62" name="Google Shape;362;p47"/>
          <p:cNvSpPr txBox="1"/>
          <p:nvPr/>
        </p:nvSpPr>
        <p:spPr>
          <a:xfrm>
            <a:off x="5762825" y="161575"/>
            <a:ext cx="2854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8"/>
          <p:cNvSpPr txBox="1"/>
          <p:nvPr/>
        </p:nvSpPr>
        <p:spPr>
          <a:xfrm>
            <a:off x="227125" y="161575"/>
            <a:ext cx="8556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Economica"/>
                <a:ea typeface="Economica"/>
                <a:cs typeface="Economica"/>
                <a:sym typeface="Economica"/>
              </a:rPr>
              <a:t>3. Aprendizaje supervisado</a:t>
            </a:r>
            <a:endParaRPr b="1" sz="4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Predicción de los resultados del mundial de Qatar 2022</a:t>
            </a:r>
            <a:endParaRPr sz="3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68" name="Google Shape;368;p48"/>
          <p:cNvSpPr/>
          <p:nvPr/>
        </p:nvSpPr>
        <p:spPr>
          <a:xfrm>
            <a:off x="7487725" y="5991350"/>
            <a:ext cx="1296300" cy="5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19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- 31</a:t>
            </a:r>
            <a:endParaRPr b="1" sz="30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369" name="Google Shape;36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06975"/>
            <a:ext cx="8839200" cy="3908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9"/>
          <p:cNvSpPr txBox="1"/>
          <p:nvPr/>
        </p:nvSpPr>
        <p:spPr>
          <a:xfrm>
            <a:off x="227125" y="161575"/>
            <a:ext cx="8556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Economica"/>
                <a:ea typeface="Economica"/>
                <a:cs typeface="Economica"/>
                <a:sym typeface="Economica"/>
              </a:rPr>
              <a:t>3. Aprendizaje supervisado</a:t>
            </a:r>
            <a:endParaRPr b="1" sz="4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Predicción de los resultados del mundial de Qatar 2022</a:t>
            </a:r>
            <a:endParaRPr sz="3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75" name="Google Shape;375;p49"/>
          <p:cNvSpPr/>
          <p:nvPr/>
        </p:nvSpPr>
        <p:spPr>
          <a:xfrm>
            <a:off x="7487725" y="5991350"/>
            <a:ext cx="1296300" cy="5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20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- 31</a:t>
            </a:r>
            <a:endParaRPr b="1" sz="30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376" name="Google Shape;37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150" y="2372850"/>
            <a:ext cx="2733675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3050" y="2374975"/>
            <a:ext cx="4600575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0"/>
          <p:cNvSpPr txBox="1"/>
          <p:nvPr/>
        </p:nvSpPr>
        <p:spPr>
          <a:xfrm>
            <a:off x="227125" y="161575"/>
            <a:ext cx="8556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Economica"/>
                <a:ea typeface="Economica"/>
                <a:cs typeface="Economica"/>
                <a:sym typeface="Economica"/>
              </a:rPr>
              <a:t>3. Aprendizaje supervisado</a:t>
            </a:r>
            <a:endParaRPr b="1" sz="4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Predicción de los resultados del mundial de Qatar 2022</a:t>
            </a:r>
            <a:endParaRPr sz="3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83" name="Google Shape;383;p50"/>
          <p:cNvSpPr/>
          <p:nvPr/>
        </p:nvSpPr>
        <p:spPr>
          <a:xfrm>
            <a:off x="7487725" y="5991350"/>
            <a:ext cx="1296300" cy="5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21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- 31</a:t>
            </a:r>
            <a:endParaRPr b="1" sz="30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384" name="Google Shape;38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0100" y="1820850"/>
            <a:ext cx="6423802" cy="396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1"/>
          <p:cNvSpPr txBox="1"/>
          <p:nvPr/>
        </p:nvSpPr>
        <p:spPr>
          <a:xfrm>
            <a:off x="227125" y="161575"/>
            <a:ext cx="8556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Economica"/>
                <a:ea typeface="Economica"/>
                <a:cs typeface="Economica"/>
                <a:sym typeface="Economica"/>
              </a:rPr>
              <a:t>Índice general</a:t>
            </a:r>
            <a:endParaRPr b="1" sz="4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90" name="Google Shape;390;p51"/>
          <p:cNvSpPr txBox="1"/>
          <p:nvPr/>
        </p:nvSpPr>
        <p:spPr>
          <a:xfrm>
            <a:off x="679150" y="915300"/>
            <a:ext cx="81048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4000"/>
              <a:buFont typeface="Economica"/>
              <a:buAutoNum type="arabicPeriod"/>
            </a:pPr>
            <a:r>
              <a:rPr lang="es" sz="40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Introducción</a:t>
            </a:r>
            <a:endParaRPr sz="40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4000"/>
              <a:buFont typeface="Economica"/>
              <a:buAutoNum type="arabicPeriod"/>
            </a:pPr>
            <a:r>
              <a:rPr lang="es" sz="40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Contexto del problema </a:t>
            </a:r>
            <a:endParaRPr sz="40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4000"/>
              <a:buFont typeface="Economica"/>
              <a:buAutoNum type="arabicPeriod"/>
            </a:pPr>
            <a:r>
              <a:rPr lang="es" sz="40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Aprendizaje supervisado</a:t>
            </a:r>
            <a:endParaRPr sz="40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Economica"/>
              <a:buAutoNum type="arabicPeriod"/>
            </a:pPr>
            <a:r>
              <a:rPr lang="es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Aprendizaje no supervisado</a:t>
            </a:r>
            <a:endParaRPr sz="4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4000"/>
              <a:buFont typeface="Economica"/>
              <a:buAutoNum type="arabicPeriod"/>
            </a:pPr>
            <a:r>
              <a:rPr lang="es" sz="40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Conclusiones</a:t>
            </a:r>
            <a:endParaRPr sz="40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91" name="Google Shape;391;p51"/>
          <p:cNvSpPr txBox="1"/>
          <p:nvPr/>
        </p:nvSpPr>
        <p:spPr>
          <a:xfrm>
            <a:off x="5679525" y="161575"/>
            <a:ext cx="2854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2"/>
          <p:cNvSpPr txBox="1"/>
          <p:nvPr/>
        </p:nvSpPr>
        <p:spPr>
          <a:xfrm>
            <a:off x="227125" y="161575"/>
            <a:ext cx="83070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4. Aprendizaje no supervisado</a:t>
            </a:r>
            <a:endParaRPr b="1" sz="4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Preprocesamiento</a:t>
            </a:r>
            <a:endParaRPr sz="3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Imputación de valores</a:t>
            </a:r>
            <a:endParaRPr sz="3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Entrenamiento de múltiples modelos</a:t>
            </a:r>
            <a:endParaRPr sz="3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Evaluación de los modelos</a:t>
            </a:r>
            <a:endParaRPr sz="3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Selección del mejor modelo</a:t>
            </a:r>
            <a:endParaRPr sz="3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Visualización de los clústeres</a:t>
            </a:r>
            <a:endParaRPr sz="3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97" name="Google Shape;397;p52"/>
          <p:cNvSpPr txBox="1"/>
          <p:nvPr/>
        </p:nvSpPr>
        <p:spPr>
          <a:xfrm>
            <a:off x="5762825" y="161575"/>
            <a:ext cx="2854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/>
        </p:nvSpPr>
        <p:spPr>
          <a:xfrm>
            <a:off x="227125" y="161575"/>
            <a:ext cx="8556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Font typeface="Economica"/>
              <a:buAutoNum type="arabicPeriod"/>
            </a:pPr>
            <a:r>
              <a:rPr b="1" lang="es" sz="4000">
                <a:latin typeface="Economica"/>
                <a:ea typeface="Economica"/>
                <a:cs typeface="Economica"/>
                <a:sym typeface="Economica"/>
              </a:rPr>
              <a:t>Introducción</a:t>
            </a:r>
            <a:endParaRPr b="1" sz="4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Economica"/>
                <a:ea typeface="Economica"/>
                <a:cs typeface="Economica"/>
                <a:sym typeface="Economica"/>
              </a:rPr>
              <a:t>Alcance y objetivos</a:t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80" name="Google Shape;80;p17"/>
          <p:cNvSpPr/>
          <p:nvPr/>
        </p:nvSpPr>
        <p:spPr>
          <a:xfrm>
            <a:off x="7487725" y="5991350"/>
            <a:ext cx="1296300" cy="5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01 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- 31</a:t>
            </a:r>
            <a:endParaRPr b="1" sz="3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81" name="Google Shape;81;p17"/>
          <p:cNvSpPr txBox="1"/>
          <p:nvPr/>
        </p:nvSpPr>
        <p:spPr>
          <a:xfrm>
            <a:off x="227125" y="1715975"/>
            <a:ext cx="8556900" cy="47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Github: </a:t>
            </a:r>
            <a:r>
              <a:rPr lang="es" sz="2500" u="sng">
                <a:solidFill>
                  <a:schemeClr val="accent5"/>
                </a:solidFill>
                <a:latin typeface="Economica"/>
                <a:ea typeface="Economica"/>
                <a:cs typeface="Economica"/>
                <a:sym typeface="Economic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https://github.com/joszamama/qatar-wc-predictor</a:t>
            </a:r>
            <a:endParaRPr sz="25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0600" y="1574847"/>
            <a:ext cx="6938801" cy="370829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2423075" y="2643975"/>
            <a:ext cx="1756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latin typeface="Economica"/>
                <a:ea typeface="Economica"/>
                <a:cs typeface="Economica"/>
                <a:sym typeface="Economica"/>
              </a:rPr>
              <a:t>Aprendizaje</a:t>
            </a:r>
            <a:endParaRPr b="1" sz="28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latin typeface="Economica"/>
                <a:ea typeface="Economica"/>
                <a:cs typeface="Economica"/>
                <a:sym typeface="Economica"/>
              </a:rPr>
              <a:t>Supervisado</a:t>
            </a:r>
            <a:endParaRPr b="1" sz="28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4680000" y="2643975"/>
            <a:ext cx="2146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latin typeface="Economica"/>
                <a:ea typeface="Economica"/>
                <a:cs typeface="Economica"/>
                <a:sym typeface="Economica"/>
              </a:rPr>
              <a:t>Aprendizaje no</a:t>
            </a:r>
            <a:endParaRPr b="1" sz="28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latin typeface="Economica"/>
                <a:ea typeface="Economica"/>
                <a:cs typeface="Economica"/>
                <a:sym typeface="Economica"/>
              </a:rPr>
              <a:t>Supervisado</a:t>
            </a:r>
            <a:endParaRPr b="1" sz="28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1876500" y="4632050"/>
            <a:ext cx="5391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latin typeface="Economica"/>
                <a:ea typeface="Economica"/>
                <a:cs typeface="Economica"/>
                <a:sym typeface="Economica"/>
              </a:rPr>
              <a:t>Nivel 9 del registro de requisitos</a:t>
            </a:r>
            <a:endParaRPr b="1" sz="26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3"/>
          <p:cNvSpPr txBox="1"/>
          <p:nvPr/>
        </p:nvSpPr>
        <p:spPr>
          <a:xfrm>
            <a:off x="227125" y="161575"/>
            <a:ext cx="83070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4. Aprendizaje no supervisado</a:t>
            </a:r>
            <a:endParaRPr b="1" sz="4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Preprocesamiento</a:t>
            </a:r>
            <a:endParaRPr sz="3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Imputación de valores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Entrenamiento de múltiples modelos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Evaluación de los modelos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Selección del mejor modelo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Visualización de los clústeres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03" name="Google Shape;403;p53"/>
          <p:cNvSpPr txBox="1"/>
          <p:nvPr/>
        </p:nvSpPr>
        <p:spPr>
          <a:xfrm>
            <a:off x="5762825" y="161575"/>
            <a:ext cx="2854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4"/>
          <p:cNvSpPr txBox="1"/>
          <p:nvPr/>
        </p:nvSpPr>
        <p:spPr>
          <a:xfrm>
            <a:off x="227125" y="161575"/>
            <a:ext cx="8556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Economica"/>
                <a:ea typeface="Economica"/>
                <a:cs typeface="Economica"/>
                <a:sym typeface="Economica"/>
              </a:rPr>
              <a:t>4. Aprendizaje no supervisado</a:t>
            </a:r>
            <a:endParaRPr b="1" sz="4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Preprocesamiento</a:t>
            </a:r>
            <a:endParaRPr sz="3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09" name="Google Shape;409;p54"/>
          <p:cNvSpPr/>
          <p:nvPr/>
        </p:nvSpPr>
        <p:spPr>
          <a:xfrm>
            <a:off x="7487725" y="5991350"/>
            <a:ext cx="1296300" cy="5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22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- 31</a:t>
            </a:r>
            <a:endParaRPr b="1" sz="30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410" name="Google Shape;41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06975"/>
            <a:ext cx="8839204" cy="2839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5"/>
          <p:cNvSpPr txBox="1"/>
          <p:nvPr/>
        </p:nvSpPr>
        <p:spPr>
          <a:xfrm>
            <a:off x="227125" y="161575"/>
            <a:ext cx="8556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Economica"/>
                <a:ea typeface="Economica"/>
                <a:cs typeface="Economica"/>
                <a:sym typeface="Economica"/>
              </a:rPr>
              <a:t>4. Aprendizaje no supervisado</a:t>
            </a:r>
            <a:endParaRPr b="1" sz="4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Preprocesamiento</a:t>
            </a:r>
            <a:endParaRPr sz="3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16" name="Google Shape;416;p55"/>
          <p:cNvSpPr/>
          <p:nvPr/>
        </p:nvSpPr>
        <p:spPr>
          <a:xfrm>
            <a:off x="7487725" y="5991350"/>
            <a:ext cx="1296300" cy="5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23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- 31</a:t>
            </a:r>
            <a:endParaRPr b="1" sz="30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417" name="Google Shape;41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175" y="1310800"/>
            <a:ext cx="6487592" cy="468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6"/>
          <p:cNvSpPr txBox="1"/>
          <p:nvPr/>
        </p:nvSpPr>
        <p:spPr>
          <a:xfrm>
            <a:off x="227125" y="161575"/>
            <a:ext cx="83070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4. Aprendizaje no supervisado</a:t>
            </a:r>
            <a:endParaRPr b="1" sz="4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Preprocesamiento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SzPts val="3200"/>
              <a:buFont typeface="Economica"/>
              <a:buAutoNum type="arabicPeriod"/>
            </a:pPr>
            <a:r>
              <a:rPr lang="es" sz="3200">
                <a:latin typeface="Economica"/>
                <a:ea typeface="Economica"/>
                <a:cs typeface="Economica"/>
                <a:sym typeface="Economica"/>
              </a:rPr>
              <a:t>Imputación de valores</a:t>
            </a:r>
            <a:endParaRPr sz="3200"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Entrenamiento de múltiples modelos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Evaluación de los modelos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Selección del mejor modelo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Visualización de los clústeres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23" name="Google Shape;423;p56"/>
          <p:cNvSpPr txBox="1"/>
          <p:nvPr/>
        </p:nvSpPr>
        <p:spPr>
          <a:xfrm>
            <a:off x="5762825" y="161575"/>
            <a:ext cx="2854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7"/>
          <p:cNvSpPr txBox="1"/>
          <p:nvPr/>
        </p:nvSpPr>
        <p:spPr>
          <a:xfrm>
            <a:off x="227125" y="161575"/>
            <a:ext cx="8556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Economica"/>
                <a:ea typeface="Economica"/>
                <a:cs typeface="Economica"/>
                <a:sym typeface="Economica"/>
              </a:rPr>
              <a:t>4. Aprendizaje no supervisado</a:t>
            </a:r>
            <a:endParaRPr b="1" sz="4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Imputación de valores</a:t>
            </a:r>
            <a:endParaRPr sz="3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29" name="Google Shape;429;p57"/>
          <p:cNvSpPr/>
          <p:nvPr/>
        </p:nvSpPr>
        <p:spPr>
          <a:xfrm>
            <a:off x="7487725" y="5991350"/>
            <a:ext cx="1296300" cy="5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24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- 31</a:t>
            </a:r>
            <a:endParaRPr b="1" sz="30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430" name="Google Shape;43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835575"/>
            <a:ext cx="7934325" cy="27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5013" y="4646800"/>
            <a:ext cx="4838700" cy="11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8"/>
          <p:cNvSpPr txBox="1"/>
          <p:nvPr/>
        </p:nvSpPr>
        <p:spPr>
          <a:xfrm>
            <a:off x="227125" y="161575"/>
            <a:ext cx="83070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4. Aprendizaje no supervisado</a:t>
            </a:r>
            <a:endParaRPr b="1" sz="4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Preprocesamiento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Imputación de valores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Entrenamiento de múltiples modelos</a:t>
            </a:r>
            <a:endParaRPr sz="3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Evaluación de los modelos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Selección del mejor modelo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Visualización de los clústeres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37" name="Google Shape;437;p58"/>
          <p:cNvSpPr txBox="1"/>
          <p:nvPr/>
        </p:nvSpPr>
        <p:spPr>
          <a:xfrm>
            <a:off x="5762825" y="161575"/>
            <a:ext cx="2854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9"/>
          <p:cNvSpPr txBox="1"/>
          <p:nvPr/>
        </p:nvSpPr>
        <p:spPr>
          <a:xfrm>
            <a:off x="227125" y="161575"/>
            <a:ext cx="8556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Economica"/>
                <a:ea typeface="Economica"/>
                <a:cs typeface="Economica"/>
                <a:sym typeface="Economica"/>
              </a:rPr>
              <a:t>4. Aprendizaje no supervisado</a:t>
            </a:r>
            <a:endParaRPr b="1" sz="4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Entrenamiento de múltiples modelos</a:t>
            </a:r>
            <a:endParaRPr sz="3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43" name="Google Shape;443;p59"/>
          <p:cNvSpPr/>
          <p:nvPr/>
        </p:nvSpPr>
        <p:spPr>
          <a:xfrm>
            <a:off x="7487725" y="5991350"/>
            <a:ext cx="1296300" cy="5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25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- 31</a:t>
            </a:r>
            <a:endParaRPr b="1" sz="30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444" name="Google Shape;44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13" y="2162000"/>
            <a:ext cx="8696325" cy="27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0"/>
          <p:cNvSpPr txBox="1"/>
          <p:nvPr/>
        </p:nvSpPr>
        <p:spPr>
          <a:xfrm>
            <a:off x="227125" y="161575"/>
            <a:ext cx="83070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4. Aprendizaje no supervisado</a:t>
            </a:r>
            <a:endParaRPr b="1" sz="4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Preprocesamiento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Imputación de valores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Entrenamiento de múltiples modelos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Evaluación de los modelos</a:t>
            </a:r>
            <a:endParaRPr sz="3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Selección del mejor modelo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Visualización de los clústeres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50" name="Google Shape;450;p60"/>
          <p:cNvSpPr txBox="1"/>
          <p:nvPr/>
        </p:nvSpPr>
        <p:spPr>
          <a:xfrm>
            <a:off x="5762825" y="161575"/>
            <a:ext cx="2854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1"/>
          <p:cNvSpPr txBox="1"/>
          <p:nvPr/>
        </p:nvSpPr>
        <p:spPr>
          <a:xfrm>
            <a:off x="227125" y="161575"/>
            <a:ext cx="8556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Economica"/>
                <a:ea typeface="Economica"/>
                <a:cs typeface="Economica"/>
                <a:sym typeface="Economica"/>
              </a:rPr>
              <a:t>4. Aprendizaje no supervisado</a:t>
            </a:r>
            <a:endParaRPr b="1" sz="4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Evaluación de los modelos</a:t>
            </a:r>
            <a:endParaRPr sz="3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56" name="Google Shape;456;p61"/>
          <p:cNvSpPr/>
          <p:nvPr/>
        </p:nvSpPr>
        <p:spPr>
          <a:xfrm>
            <a:off x="7487725" y="5991350"/>
            <a:ext cx="1296300" cy="5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26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- 31</a:t>
            </a:r>
            <a:endParaRPr b="1" sz="30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457" name="Google Shape;45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538" y="1606975"/>
            <a:ext cx="8528915" cy="423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2"/>
          <p:cNvSpPr txBox="1"/>
          <p:nvPr/>
        </p:nvSpPr>
        <p:spPr>
          <a:xfrm>
            <a:off x="227125" y="161575"/>
            <a:ext cx="8556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Economica"/>
                <a:ea typeface="Economica"/>
                <a:cs typeface="Economica"/>
                <a:sym typeface="Economica"/>
              </a:rPr>
              <a:t>4. Aprendizaje no supervisado</a:t>
            </a:r>
            <a:endParaRPr b="1" sz="4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Evaluación de los modelos</a:t>
            </a:r>
            <a:endParaRPr sz="3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63" name="Google Shape;463;p62"/>
          <p:cNvSpPr/>
          <p:nvPr/>
        </p:nvSpPr>
        <p:spPr>
          <a:xfrm>
            <a:off x="7487725" y="5991350"/>
            <a:ext cx="1296300" cy="5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27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- 31</a:t>
            </a:r>
            <a:endParaRPr b="1" sz="3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64" name="Google Shape;464;p62"/>
          <p:cNvSpPr txBox="1"/>
          <p:nvPr/>
        </p:nvSpPr>
        <p:spPr>
          <a:xfrm>
            <a:off x="332500" y="1546350"/>
            <a:ext cx="8556900" cy="4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latin typeface="Economica"/>
                <a:ea typeface="Economica"/>
                <a:cs typeface="Economica"/>
                <a:sym typeface="Economica"/>
              </a:rPr>
              <a:t>Kmeans ARI = 0.366336633663366</a:t>
            </a:r>
            <a:endParaRPr sz="23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latin typeface="Economica"/>
                <a:ea typeface="Economica"/>
                <a:cs typeface="Economica"/>
                <a:sym typeface="Economica"/>
              </a:rPr>
              <a:t>Cmeans ARI con distancia euclidea = 0.485193621867882</a:t>
            </a:r>
            <a:endParaRPr sz="23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latin typeface="Economica"/>
                <a:ea typeface="Economica"/>
                <a:cs typeface="Economica"/>
                <a:sym typeface="Economica"/>
              </a:rPr>
              <a:t>Cmeans ARI con distancia euclidea cuadrática = 0.450759707371975</a:t>
            </a:r>
            <a:endParaRPr sz="23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latin typeface="Economica"/>
                <a:ea typeface="Economica"/>
                <a:cs typeface="Economica"/>
                <a:sym typeface="Economica"/>
              </a:rPr>
              <a:t>Kmeans AMI = 0.386837891325094</a:t>
            </a:r>
            <a:endParaRPr sz="23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latin typeface="Economica"/>
                <a:ea typeface="Economica"/>
                <a:cs typeface="Economica"/>
                <a:sym typeface="Economica"/>
              </a:rPr>
              <a:t>Cmeans AMI con distancia euclidea = 0.545896378875695</a:t>
            </a:r>
            <a:endParaRPr sz="23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latin typeface="Economica"/>
                <a:ea typeface="Economica"/>
                <a:cs typeface="Economica"/>
                <a:sym typeface="Economica"/>
              </a:rPr>
              <a:t>Cmeans AMI con distancia euclidea cuadrática = 0.51420268909183</a:t>
            </a:r>
            <a:endParaRPr sz="23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latin typeface="Economica"/>
                <a:ea typeface="Economica"/>
                <a:cs typeface="Economica"/>
                <a:sym typeface="Economica"/>
              </a:rPr>
              <a:t>Kmeans Silhouette mean = 0.344353505291005</a:t>
            </a:r>
            <a:endParaRPr sz="23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latin typeface="Economica"/>
                <a:ea typeface="Economica"/>
                <a:cs typeface="Economica"/>
                <a:sym typeface="Economica"/>
              </a:rPr>
              <a:t>Cmeans Silhouette mean con distancia euclidea = 0.561040592165388</a:t>
            </a:r>
            <a:endParaRPr sz="23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 u="sng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Cmeans Silhouette mean con distancia euclidea cuadrática = 0.750412203967254</a:t>
            </a:r>
            <a:endParaRPr b="1" sz="2300" u="sng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/>
        </p:nvSpPr>
        <p:spPr>
          <a:xfrm>
            <a:off x="227125" y="161575"/>
            <a:ext cx="8556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Economica"/>
                <a:ea typeface="Economica"/>
                <a:cs typeface="Economica"/>
                <a:sym typeface="Economica"/>
              </a:rPr>
              <a:t>Índice general</a:t>
            </a:r>
            <a:endParaRPr b="1" sz="4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679150" y="915300"/>
            <a:ext cx="81048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4000"/>
              <a:buFont typeface="Economica"/>
              <a:buAutoNum type="arabicPeriod"/>
            </a:pPr>
            <a:r>
              <a:rPr lang="es" sz="40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Introducción</a:t>
            </a:r>
            <a:endParaRPr sz="40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Economica"/>
              <a:buAutoNum type="arabicPeriod"/>
            </a:pPr>
            <a:r>
              <a:rPr lang="es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Contexto del problema </a:t>
            </a:r>
            <a:endParaRPr sz="4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4000"/>
              <a:buFont typeface="Economica"/>
              <a:buAutoNum type="arabicPeriod"/>
            </a:pPr>
            <a:r>
              <a:rPr lang="es" sz="40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Aprendizaje supervisado</a:t>
            </a:r>
            <a:endParaRPr sz="40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4000"/>
              <a:buFont typeface="Economica"/>
              <a:buAutoNum type="arabicPeriod"/>
            </a:pPr>
            <a:r>
              <a:rPr lang="es" sz="40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Aprendizaje no supervisado</a:t>
            </a:r>
            <a:endParaRPr sz="40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4000"/>
              <a:buFont typeface="Economica"/>
              <a:buAutoNum type="arabicPeriod"/>
            </a:pPr>
            <a:r>
              <a:rPr lang="es" sz="40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Conclusiones</a:t>
            </a:r>
            <a:endParaRPr sz="40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5679525" y="161575"/>
            <a:ext cx="2854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3"/>
          <p:cNvSpPr txBox="1"/>
          <p:nvPr/>
        </p:nvSpPr>
        <p:spPr>
          <a:xfrm>
            <a:off x="227125" y="161575"/>
            <a:ext cx="83070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4. Aprendizaje no supervisado</a:t>
            </a:r>
            <a:endParaRPr b="1" sz="4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Preprocesamiento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Imputación de valores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Entrenamiento de múltiples modelos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Evaluación de los modelos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Selección del mejor modelo</a:t>
            </a:r>
            <a:endParaRPr sz="3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Visualización de los clústeres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70" name="Google Shape;470;p63"/>
          <p:cNvSpPr txBox="1"/>
          <p:nvPr/>
        </p:nvSpPr>
        <p:spPr>
          <a:xfrm>
            <a:off x="5762825" y="161575"/>
            <a:ext cx="2854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4"/>
          <p:cNvSpPr txBox="1"/>
          <p:nvPr/>
        </p:nvSpPr>
        <p:spPr>
          <a:xfrm>
            <a:off x="227125" y="161575"/>
            <a:ext cx="8556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Economica"/>
                <a:ea typeface="Economica"/>
                <a:cs typeface="Economica"/>
                <a:sym typeface="Economica"/>
              </a:rPr>
              <a:t>4. Aprendizaje no supervisado</a:t>
            </a:r>
            <a:endParaRPr b="1" sz="4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Selección del mejor modelo</a:t>
            </a:r>
            <a:endParaRPr sz="3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76" name="Google Shape;476;p64"/>
          <p:cNvSpPr/>
          <p:nvPr/>
        </p:nvSpPr>
        <p:spPr>
          <a:xfrm>
            <a:off x="7487725" y="5991350"/>
            <a:ext cx="1296300" cy="5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28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- 31</a:t>
            </a:r>
            <a:endParaRPr b="1" sz="30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477" name="Google Shape;47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4650" y="2560825"/>
            <a:ext cx="5256650" cy="270665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64"/>
          <p:cNvSpPr txBox="1"/>
          <p:nvPr/>
        </p:nvSpPr>
        <p:spPr>
          <a:xfrm>
            <a:off x="2629530" y="3192221"/>
            <a:ext cx="76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Economica"/>
                <a:ea typeface="Economica"/>
                <a:cs typeface="Economica"/>
                <a:sym typeface="Economica"/>
              </a:rPr>
              <a:t>C_EU</a:t>
            </a:r>
            <a:endParaRPr sz="1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79" name="Google Shape;479;p64"/>
          <p:cNvSpPr txBox="1"/>
          <p:nvPr/>
        </p:nvSpPr>
        <p:spPr>
          <a:xfrm>
            <a:off x="4167474" y="2655675"/>
            <a:ext cx="1194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Economica"/>
                <a:ea typeface="Economica"/>
                <a:cs typeface="Economica"/>
                <a:sym typeface="Economica"/>
              </a:rPr>
              <a:t>C_SQEU</a:t>
            </a:r>
            <a:endParaRPr sz="1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80" name="Google Shape;480;p64"/>
          <p:cNvSpPr txBox="1"/>
          <p:nvPr/>
        </p:nvSpPr>
        <p:spPr>
          <a:xfrm>
            <a:off x="5939422" y="3497911"/>
            <a:ext cx="76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Economica"/>
                <a:ea typeface="Economica"/>
                <a:cs typeface="Economica"/>
                <a:sym typeface="Economica"/>
              </a:rPr>
              <a:t>KM</a:t>
            </a:r>
            <a:endParaRPr sz="19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5"/>
          <p:cNvSpPr txBox="1"/>
          <p:nvPr/>
        </p:nvSpPr>
        <p:spPr>
          <a:xfrm>
            <a:off x="227125" y="161575"/>
            <a:ext cx="83070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4. Aprendizaje no supervisado</a:t>
            </a:r>
            <a:endParaRPr b="1" sz="4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Preprocesamiento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Imputación de valores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Entrenamiento de múltiples modelos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Evaluación de los modelos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Selección del mejor modelo</a:t>
            </a:r>
            <a:endParaRPr sz="32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conomica"/>
              <a:buAutoNum type="arabicPeriod"/>
            </a:pPr>
            <a:r>
              <a:rPr lang="es" sz="3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Visualización de los clústeres</a:t>
            </a:r>
            <a:endParaRPr sz="3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86" name="Google Shape;486;p65"/>
          <p:cNvSpPr txBox="1"/>
          <p:nvPr/>
        </p:nvSpPr>
        <p:spPr>
          <a:xfrm>
            <a:off x="5762825" y="161575"/>
            <a:ext cx="2854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6"/>
          <p:cNvSpPr txBox="1"/>
          <p:nvPr/>
        </p:nvSpPr>
        <p:spPr>
          <a:xfrm>
            <a:off x="227125" y="161575"/>
            <a:ext cx="8556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Economica"/>
                <a:ea typeface="Economica"/>
                <a:cs typeface="Economica"/>
                <a:sym typeface="Economica"/>
              </a:rPr>
              <a:t>4. Aprendizaje no supervisado</a:t>
            </a:r>
            <a:endParaRPr b="1" sz="4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Visualización de los clústeres</a:t>
            </a:r>
            <a:endParaRPr sz="3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92" name="Google Shape;492;p66"/>
          <p:cNvSpPr/>
          <p:nvPr/>
        </p:nvSpPr>
        <p:spPr>
          <a:xfrm>
            <a:off x="7487725" y="5991350"/>
            <a:ext cx="1296300" cy="5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29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- 31</a:t>
            </a:r>
            <a:endParaRPr b="1" sz="30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493" name="Google Shape;49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538" y="1454575"/>
            <a:ext cx="7182925" cy="4465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7"/>
          <p:cNvSpPr txBox="1"/>
          <p:nvPr/>
        </p:nvSpPr>
        <p:spPr>
          <a:xfrm>
            <a:off x="227125" y="161575"/>
            <a:ext cx="8556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Economica"/>
                <a:ea typeface="Economica"/>
                <a:cs typeface="Economica"/>
                <a:sym typeface="Economica"/>
              </a:rPr>
              <a:t>4. Aprendizaje no supervisado</a:t>
            </a:r>
            <a:endParaRPr b="1" sz="4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Visualización de los clústeres</a:t>
            </a:r>
            <a:endParaRPr sz="3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99" name="Google Shape;499;p67"/>
          <p:cNvSpPr/>
          <p:nvPr/>
        </p:nvSpPr>
        <p:spPr>
          <a:xfrm>
            <a:off x="7487725" y="5991350"/>
            <a:ext cx="1296300" cy="5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30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- 31</a:t>
            </a:r>
            <a:endParaRPr b="1" sz="30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500" name="Google Shape;50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113" y="1555000"/>
            <a:ext cx="7182926" cy="4360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8"/>
          <p:cNvSpPr txBox="1"/>
          <p:nvPr/>
        </p:nvSpPr>
        <p:spPr>
          <a:xfrm>
            <a:off x="227125" y="161575"/>
            <a:ext cx="8556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Economica"/>
                <a:ea typeface="Economica"/>
                <a:cs typeface="Economica"/>
                <a:sym typeface="Economica"/>
              </a:rPr>
              <a:t>Índice general</a:t>
            </a:r>
            <a:endParaRPr b="1" sz="4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06" name="Google Shape;506;p68"/>
          <p:cNvSpPr txBox="1"/>
          <p:nvPr/>
        </p:nvSpPr>
        <p:spPr>
          <a:xfrm>
            <a:off x="679150" y="915300"/>
            <a:ext cx="81048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4000"/>
              <a:buFont typeface="Economica"/>
              <a:buAutoNum type="arabicPeriod"/>
            </a:pPr>
            <a:r>
              <a:rPr lang="es" sz="40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Introducción</a:t>
            </a:r>
            <a:endParaRPr sz="40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4000"/>
              <a:buFont typeface="Economica"/>
              <a:buAutoNum type="arabicPeriod"/>
            </a:pPr>
            <a:r>
              <a:rPr lang="es" sz="40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Contexto del problema </a:t>
            </a:r>
            <a:endParaRPr sz="40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4000"/>
              <a:buFont typeface="Economica"/>
              <a:buAutoNum type="arabicPeriod"/>
            </a:pPr>
            <a:r>
              <a:rPr lang="es" sz="40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Aprendizaje supervisado</a:t>
            </a:r>
            <a:endParaRPr sz="40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4000"/>
              <a:buFont typeface="Economica"/>
              <a:buAutoNum type="arabicPeriod"/>
            </a:pPr>
            <a:r>
              <a:rPr lang="es" sz="40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Aprendizaje no supervisado</a:t>
            </a:r>
            <a:endParaRPr sz="40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Economica"/>
              <a:buAutoNum type="arabicPeriod"/>
            </a:pPr>
            <a:r>
              <a:rPr lang="es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Conclusiones</a:t>
            </a:r>
            <a:endParaRPr sz="4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07" name="Google Shape;507;p68"/>
          <p:cNvSpPr txBox="1"/>
          <p:nvPr/>
        </p:nvSpPr>
        <p:spPr>
          <a:xfrm>
            <a:off x="5679525" y="161575"/>
            <a:ext cx="2854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9"/>
          <p:cNvSpPr txBox="1"/>
          <p:nvPr/>
        </p:nvSpPr>
        <p:spPr>
          <a:xfrm>
            <a:off x="227125" y="161575"/>
            <a:ext cx="8556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Economica"/>
                <a:ea typeface="Economica"/>
                <a:cs typeface="Economica"/>
                <a:sym typeface="Economica"/>
              </a:rPr>
              <a:t>5</a:t>
            </a:r>
            <a:r>
              <a:rPr b="1" lang="es" sz="4000">
                <a:latin typeface="Economica"/>
                <a:ea typeface="Economica"/>
                <a:cs typeface="Economica"/>
                <a:sym typeface="Economica"/>
              </a:rPr>
              <a:t>. Conclusiones</a:t>
            </a:r>
            <a:endParaRPr b="1" sz="4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Conclusiones</a:t>
            </a:r>
            <a:endParaRPr sz="3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13" name="Google Shape;513;p69"/>
          <p:cNvSpPr/>
          <p:nvPr/>
        </p:nvSpPr>
        <p:spPr>
          <a:xfrm>
            <a:off x="7487725" y="5991350"/>
            <a:ext cx="1296300" cy="5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31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- 31</a:t>
            </a:r>
            <a:endParaRPr b="1" sz="3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14" name="Google Shape;514;p69"/>
          <p:cNvSpPr txBox="1"/>
          <p:nvPr/>
        </p:nvSpPr>
        <p:spPr>
          <a:xfrm>
            <a:off x="333250" y="1831800"/>
            <a:ext cx="85569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500">
                <a:latin typeface="Economica"/>
                <a:ea typeface="Economica"/>
                <a:cs typeface="Economica"/>
                <a:sym typeface="Economica"/>
              </a:rPr>
              <a:t>Es crucial trabajar bien el dataset y estructurar los datos de manera adecuada antes de pasar a implementar algoritmos de aprendizaje.</a:t>
            </a:r>
            <a:endParaRPr sz="25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2500">
                <a:latin typeface="Economica"/>
                <a:ea typeface="Economica"/>
                <a:cs typeface="Economica"/>
                <a:sym typeface="Economica"/>
              </a:rPr>
              <a:t>Puede no existir un “mejor” modelo. Dependiendo de en qué casos, puede interesarnos más un clasificador que otro, incluso cuando en la evaluación haya obtenido peor puntuación.</a:t>
            </a:r>
            <a:endParaRPr sz="25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0"/>
          <p:cNvSpPr txBox="1"/>
          <p:nvPr/>
        </p:nvSpPr>
        <p:spPr>
          <a:xfrm>
            <a:off x="232975" y="184925"/>
            <a:ext cx="7260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Economica"/>
                <a:ea typeface="Economica"/>
                <a:cs typeface="Economica"/>
                <a:sym typeface="Economica"/>
              </a:rPr>
              <a:t>Máster en Ingeniería Software - Cloud, Datos y Gestión TI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Economica"/>
                <a:ea typeface="Economica"/>
                <a:cs typeface="Economica"/>
                <a:sym typeface="Economica"/>
              </a:rPr>
              <a:t>Fundamentos de Ingeniería de Datos (FID)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20" name="Google Shape;520;p70"/>
          <p:cNvSpPr txBox="1"/>
          <p:nvPr/>
        </p:nvSpPr>
        <p:spPr>
          <a:xfrm>
            <a:off x="232975" y="2174875"/>
            <a:ext cx="8550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21" name="Google Shape;521;p70"/>
          <p:cNvSpPr txBox="1"/>
          <p:nvPr/>
        </p:nvSpPr>
        <p:spPr>
          <a:xfrm>
            <a:off x="232975" y="2639200"/>
            <a:ext cx="8550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latin typeface="Economica"/>
                <a:ea typeface="Economica"/>
                <a:cs typeface="Economica"/>
                <a:sym typeface="Economica"/>
              </a:rPr>
              <a:t>Análisis y predicción de resultados del Mundial de Fútbol de Catar 2022</a:t>
            </a:r>
            <a:endParaRPr b="1" sz="35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522" name="Google Shape;52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561" y="4963500"/>
            <a:ext cx="2673766" cy="1574499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70"/>
          <p:cNvSpPr txBox="1"/>
          <p:nvPr/>
        </p:nvSpPr>
        <p:spPr>
          <a:xfrm>
            <a:off x="3134275" y="4641475"/>
            <a:ext cx="5649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Economica"/>
                <a:ea typeface="Economica"/>
                <a:cs typeface="Economica"/>
                <a:sym typeface="Economica"/>
              </a:rPr>
              <a:t>Carlos Núñez Arenas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Economica"/>
                <a:ea typeface="Economica"/>
                <a:cs typeface="Economica"/>
                <a:sym typeface="Economica"/>
              </a:rPr>
              <a:t>Mariano Manuel Torrado Sánchez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Economica"/>
                <a:ea typeface="Economica"/>
                <a:cs typeface="Economica"/>
                <a:sym typeface="Economica"/>
              </a:rPr>
              <a:t>Alejandro Santisteban Corchos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Economica"/>
                <a:ea typeface="Economica"/>
                <a:cs typeface="Economica"/>
                <a:sym typeface="Economica"/>
              </a:rPr>
              <a:t>José Antonio Zamudio Amaya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/>
        </p:nvSpPr>
        <p:spPr>
          <a:xfrm>
            <a:off x="227125" y="161575"/>
            <a:ext cx="8556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Economica"/>
                <a:ea typeface="Economica"/>
                <a:cs typeface="Economica"/>
                <a:sym typeface="Economica"/>
              </a:rPr>
              <a:t>2. Contexto del problema</a:t>
            </a:r>
            <a:endParaRPr b="1" sz="4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Economica"/>
                <a:ea typeface="Economica"/>
                <a:cs typeface="Economica"/>
                <a:sym typeface="Economica"/>
              </a:rPr>
              <a:t>Mundial de Fútbol</a:t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98" name="Google Shape;98;p19"/>
          <p:cNvSpPr/>
          <p:nvPr/>
        </p:nvSpPr>
        <p:spPr>
          <a:xfrm>
            <a:off x="7487725" y="5991350"/>
            <a:ext cx="1296300" cy="5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02 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- 31</a:t>
            </a:r>
            <a:endParaRPr b="1" sz="30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525" y="2104575"/>
            <a:ext cx="2641299" cy="3162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 rotWithShape="1">
          <a:blip r:embed="rId4">
            <a:alphaModFix/>
          </a:blip>
          <a:srcRect b="3883" l="0" r="0" t="0"/>
          <a:stretch/>
        </p:blipFill>
        <p:spPr>
          <a:xfrm>
            <a:off x="3404900" y="2148100"/>
            <a:ext cx="5439901" cy="294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/>
        </p:nvSpPr>
        <p:spPr>
          <a:xfrm>
            <a:off x="227125" y="161575"/>
            <a:ext cx="8556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Economica"/>
                <a:ea typeface="Economica"/>
                <a:cs typeface="Economica"/>
                <a:sym typeface="Economica"/>
              </a:rPr>
              <a:t>2. Contexto del problema</a:t>
            </a:r>
            <a:endParaRPr b="1" sz="4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Economica"/>
                <a:ea typeface="Economica"/>
                <a:cs typeface="Economica"/>
                <a:sym typeface="Economica"/>
              </a:rPr>
              <a:t>Dos tipos de algoritmos</a:t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06" name="Google Shape;106;p20"/>
          <p:cNvSpPr/>
          <p:nvPr/>
        </p:nvSpPr>
        <p:spPr>
          <a:xfrm>
            <a:off x="7487725" y="5991350"/>
            <a:ext cx="1296300" cy="5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03 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- 31</a:t>
            </a:r>
            <a:endParaRPr b="1" sz="30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07" name="Google Shape;107;p20"/>
          <p:cNvPicPr preferRelativeResize="0"/>
          <p:nvPr/>
        </p:nvPicPr>
        <p:blipFill rotWithShape="1">
          <a:blip r:embed="rId3">
            <a:alphaModFix/>
          </a:blip>
          <a:srcRect b="40936" l="6718" r="5338" t="6044"/>
          <a:stretch/>
        </p:blipFill>
        <p:spPr>
          <a:xfrm>
            <a:off x="565088" y="3218575"/>
            <a:ext cx="4137974" cy="17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/>
        </p:nvSpPr>
        <p:spPr>
          <a:xfrm>
            <a:off x="543075" y="1837788"/>
            <a:ext cx="4029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Economica"/>
                <a:ea typeface="Economica"/>
                <a:cs typeface="Economica"/>
                <a:sym typeface="Economica"/>
              </a:rPr>
              <a:t>Aprendizaje supervisado: predicción del resultado de los partidos</a:t>
            </a:r>
            <a:endParaRPr sz="25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09" name="Google Shape;109;p20"/>
          <p:cNvSpPr txBox="1"/>
          <p:nvPr/>
        </p:nvSpPr>
        <p:spPr>
          <a:xfrm>
            <a:off x="4841500" y="1837788"/>
            <a:ext cx="4029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Economica"/>
                <a:ea typeface="Economica"/>
                <a:cs typeface="Economica"/>
                <a:sym typeface="Economica"/>
              </a:rPr>
              <a:t>Aprendizaje no supervisado: clustering de los equipos en base a estadísticas</a:t>
            </a:r>
            <a:endParaRPr sz="25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0626" y="2792099"/>
            <a:ext cx="3631352" cy="242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/>
        </p:nvSpPr>
        <p:spPr>
          <a:xfrm>
            <a:off x="227125" y="161575"/>
            <a:ext cx="8556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Economica"/>
                <a:ea typeface="Economica"/>
                <a:cs typeface="Economica"/>
                <a:sym typeface="Economica"/>
              </a:rPr>
              <a:t>2. Contexto del problema</a:t>
            </a:r>
            <a:endParaRPr b="1" sz="4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Economica"/>
                <a:ea typeface="Economica"/>
                <a:cs typeface="Economica"/>
                <a:sym typeface="Economica"/>
              </a:rPr>
              <a:t>Dataset inicial</a:t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16" name="Google Shape;116;p21"/>
          <p:cNvSpPr/>
          <p:nvPr/>
        </p:nvSpPr>
        <p:spPr>
          <a:xfrm>
            <a:off x="7487725" y="5991350"/>
            <a:ext cx="1296300" cy="5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04 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- 31</a:t>
            </a:r>
            <a:endParaRPr b="1" sz="30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17" name="Google Shape;117;p21"/>
          <p:cNvPicPr preferRelativeResize="0"/>
          <p:nvPr/>
        </p:nvPicPr>
        <p:blipFill rotWithShape="1">
          <a:blip r:embed="rId3">
            <a:alphaModFix/>
          </a:blip>
          <a:srcRect b="26634" l="0" r="11940" t="29544"/>
          <a:stretch/>
        </p:blipFill>
        <p:spPr>
          <a:xfrm>
            <a:off x="2609849" y="1548950"/>
            <a:ext cx="4140301" cy="88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/>
        </p:nvSpPr>
        <p:spPr>
          <a:xfrm>
            <a:off x="2801375" y="5378888"/>
            <a:ext cx="4029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u="sng">
                <a:solidFill>
                  <a:schemeClr val="hlink"/>
                </a:solidFill>
                <a:latin typeface="Economica"/>
                <a:ea typeface="Economica"/>
                <a:cs typeface="Economica"/>
                <a:sym typeface="Economica"/>
                <a:hlinkClick r:id="rId4"/>
              </a:rPr>
              <a:t>https://www.kaggle.com/datasets/brenda89/fifa-world-cup-2022</a:t>
            </a:r>
            <a:endParaRPr sz="13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6825" y="2482100"/>
            <a:ext cx="6618701" cy="289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4575" y="1139675"/>
            <a:ext cx="5716458" cy="50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/>
          <p:nvPr/>
        </p:nvSpPr>
        <p:spPr>
          <a:xfrm>
            <a:off x="227125" y="161575"/>
            <a:ext cx="8556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Economica"/>
                <a:ea typeface="Economica"/>
                <a:cs typeface="Economica"/>
                <a:sym typeface="Economica"/>
              </a:rPr>
              <a:t>2. Contexto del problema</a:t>
            </a:r>
            <a:endParaRPr b="1" sz="4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Economica"/>
                <a:ea typeface="Economica"/>
                <a:cs typeface="Economica"/>
                <a:sym typeface="Economica"/>
              </a:rPr>
              <a:t>Balanceo de clases</a:t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26" name="Google Shape;126;p22"/>
          <p:cNvSpPr/>
          <p:nvPr/>
        </p:nvSpPr>
        <p:spPr>
          <a:xfrm>
            <a:off x="7487725" y="5991350"/>
            <a:ext cx="1296300" cy="5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05 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- 31</a:t>
            </a:r>
            <a:endParaRPr b="1" sz="3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